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65" r:id="rId3"/>
    <p:sldId id="267" r:id="rId4"/>
    <p:sldId id="266" r:id="rId5"/>
    <p:sldId id="258" r:id="rId6"/>
    <p:sldId id="259" r:id="rId7"/>
    <p:sldId id="260" r:id="rId8"/>
    <p:sldId id="257" r:id="rId9"/>
    <p:sldId id="26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wa" initials="E.G.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2AA663-317F-4290-99D3-9A478F833A9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9E0F8E9-AF82-46F9-800E-73121C801357}">
      <dgm:prSet phldrT="[Tekst]"/>
      <dgm:spPr/>
      <dgm:t>
        <a:bodyPr/>
        <a:lstStyle/>
        <a:p>
          <a:r>
            <a:rPr lang="pl-PL" dirty="0" smtClean="0"/>
            <a:t>Analiza danych zastanych</a:t>
          </a:r>
          <a:endParaRPr lang="pl-PL" dirty="0"/>
        </a:p>
      </dgm:t>
    </dgm:pt>
    <dgm:pt modelId="{43AD63FE-A056-4270-A966-3A60075142F1}" type="parTrans" cxnId="{4C411210-E571-4538-8A84-F07B030AC17F}">
      <dgm:prSet/>
      <dgm:spPr/>
      <dgm:t>
        <a:bodyPr/>
        <a:lstStyle/>
        <a:p>
          <a:endParaRPr lang="pl-PL"/>
        </a:p>
      </dgm:t>
    </dgm:pt>
    <dgm:pt modelId="{587FC7CA-D0ED-4741-9F8F-5D74238E5AB2}" type="sibTrans" cxnId="{4C411210-E571-4538-8A84-F07B030AC17F}">
      <dgm:prSet/>
      <dgm:spPr/>
      <dgm:t>
        <a:bodyPr/>
        <a:lstStyle/>
        <a:p>
          <a:endParaRPr lang="pl-PL"/>
        </a:p>
      </dgm:t>
    </dgm:pt>
    <dgm:pt modelId="{81D269CB-38FF-4FFD-85E8-A481108208B2}">
      <dgm:prSet phldrT="[Tekst]"/>
      <dgm:spPr/>
      <dgm:t>
        <a:bodyPr/>
        <a:lstStyle/>
        <a:p>
          <a:r>
            <a:rPr lang="pl-PL" dirty="0" smtClean="0"/>
            <a:t>Analiza SWOT</a:t>
          </a:r>
          <a:endParaRPr lang="pl-PL" dirty="0"/>
        </a:p>
      </dgm:t>
    </dgm:pt>
    <dgm:pt modelId="{BFD2409F-C16B-4C15-8898-DD5E36A4EF9D}" type="parTrans" cxnId="{BAECC62C-F406-4907-AC00-A045D6E0E03E}">
      <dgm:prSet/>
      <dgm:spPr/>
      <dgm:t>
        <a:bodyPr/>
        <a:lstStyle/>
        <a:p>
          <a:endParaRPr lang="pl-PL"/>
        </a:p>
      </dgm:t>
    </dgm:pt>
    <dgm:pt modelId="{02504630-6AA0-45CD-A9D0-AB52C90315A8}" type="sibTrans" cxnId="{BAECC62C-F406-4907-AC00-A045D6E0E03E}">
      <dgm:prSet/>
      <dgm:spPr/>
      <dgm:t>
        <a:bodyPr/>
        <a:lstStyle/>
        <a:p>
          <a:endParaRPr lang="pl-PL"/>
        </a:p>
      </dgm:t>
    </dgm:pt>
    <dgm:pt modelId="{34CB0345-D283-4D8C-A2C4-F91918FEAB81}">
      <dgm:prSet phldrT="[Tekst]"/>
      <dgm:spPr/>
      <dgm:t>
        <a:bodyPr/>
        <a:lstStyle/>
        <a:p>
          <a:r>
            <a:rPr lang="pl-PL" dirty="0" smtClean="0"/>
            <a:t>Wywiady indywidualne</a:t>
          </a:r>
          <a:endParaRPr lang="pl-PL" dirty="0"/>
        </a:p>
      </dgm:t>
    </dgm:pt>
    <dgm:pt modelId="{809EB138-A46A-4CC2-B069-FF1B5F7B2A0D}" type="parTrans" cxnId="{B7ED7313-42A1-4224-8AC7-D09B0743AF71}">
      <dgm:prSet/>
      <dgm:spPr/>
      <dgm:t>
        <a:bodyPr/>
        <a:lstStyle/>
        <a:p>
          <a:endParaRPr lang="pl-PL"/>
        </a:p>
      </dgm:t>
    </dgm:pt>
    <dgm:pt modelId="{EF167501-62EA-4939-AAD6-B3AD3E590AEA}" type="sibTrans" cxnId="{B7ED7313-42A1-4224-8AC7-D09B0743AF71}">
      <dgm:prSet/>
      <dgm:spPr/>
      <dgm:t>
        <a:bodyPr/>
        <a:lstStyle/>
        <a:p>
          <a:endParaRPr lang="pl-PL"/>
        </a:p>
      </dgm:t>
    </dgm:pt>
    <dgm:pt modelId="{134BAD91-D96D-485B-A22C-555CBB4F3169}">
      <dgm:prSet phldrT="[Tekst]"/>
      <dgm:spPr/>
      <dgm:t>
        <a:bodyPr/>
        <a:lstStyle/>
        <a:p>
          <a:r>
            <a:rPr lang="pl-PL" dirty="0" smtClean="0"/>
            <a:t>Wywiad grupowy</a:t>
          </a:r>
          <a:endParaRPr lang="pl-PL" dirty="0"/>
        </a:p>
      </dgm:t>
    </dgm:pt>
    <dgm:pt modelId="{23D809A5-D847-4891-91AA-35CD1129A1D3}" type="parTrans" cxnId="{45EE45BD-65F2-4F57-9DA9-C5D3C1042C9B}">
      <dgm:prSet/>
      <dgm:spPr/>
      <dgm:t>
        <a:bodyPr/>
        <a:lstStyle/>
        <a:p>
          <a:endParaRPr lang="pl-PL"/>
        </a:p>
      </dgm:t>
    </dgm:pt>
    <dgm:pt modelId="{463D1B83-6995-49D2-AAB6-2741A0BB684E}" type="sibTrans" cxnId="{45EE45BD-65F2-4F57-9DA9-C5D3C1042C9B}">
      <dgm:prSet/>
      <dgm:spPr/>
      <dgm:t>
        <a:bodyPr/>
        <a:lstStyle/>
        <a:p>
          <a:endParaRPr lang="pl-PL"/>
        </a:p>
      </dgm:t>
    </dgm:pt>
    <dgm:pt modelId="{CF429760-3A35-4F03-8A56-155E17572FF4}">
      <dgm:prSet phldrT="[Tekst]"/>
      <dgm:spPr/>
      <dgm:t>
        <a:bodyPr/>
        <a:lstStyle/>
        <a:p>
          <a:r>
            <a:rPr lang="pl-PL" dirty="0" smtClean="0"/>
            <a:t>Panel ekspercki</a:t>
          </a:r>
          <a:endParaRPr lang="pl-PL" dirty="0"/>
        </a:p>
      </dgm:t>
    </dgm:pt>
    <dgm:pt modelId="{73A65D14-69BC-4250-9005-8C53CD298804}" type="parTrans" cxnId="{74047051-6C69-4739-983B-70707BF04694}">
      <dgm:prSet/>
      <dgm:spPr/>
      <dgm:t>
        <a:bodyPr/>
        <a:lstStyle/>
        <a:p>
          <a:endParaRPr lang="pl-PL"/>
        </a:p>
      </dgm:t>
    </dgm:pt>
    <dgm:pt modelId="{3AF0D773-B09D-487D-9A78-F9009E33F602}" type="sibTrans" cxnId="{74047051-6C69-4739-983B-70707BF04694}">
      <dgm:prSet/>
      <dgm:spPr/>
      <dgm:t>
        <a:bodyPr/>
        <a:lstStyle/>
        <a:p>
          <a:endParaRPr lang="pl-PL"/>
        </a:p>
      </dgm:t>
    </dgm:pt>
    <dgm:pt modelId="{B9E4C8FA-477F-449A-93B9-B431959623E4}" type="pres">
      <dgm:prSet presAssocID="{102AA663-317F-4290-99D3-9A478F833A98}" presName="compositeShape" presStyleCnt="0">
        <dgm:presLayoutVars>
          <dgm:chMax val="7"/>
          <dgm:dir/>
          <dgm:resizeHandles val="exact"/>
        </dgm:presLayoutVars>
      </dgm:prSet>
      <dgm:spPr/>
    </dgm:pt>
    <dgm:pt modelId="{6F6FF952-4A4A-482D-B642-2389CB0A2C8D}" type="pres">
      <dgm:prSet presAssocID="{102AA663-317F-4290-99D3-9A478F833A98}" presName="wedge1" presStyleLbl="node1" presStyleIdx="0" presStyleCnt="5"/>
      <dgm:spPr/>
      <dgm:t>
        <a:bodyPr/>
        <a:lstStyle/>
        <a:p>
          <a:endParaRPr lang="pl-PL"/>
        </a:p>
      </dgm:t>
    </dgm:pt>
    <dgm:pt modelId="{DD892F83-73A9-441F-9D9A-30DA79A41807}" type="pres">
      <dgm:prSet presAssocID="{102AA663-317F-4290-99D3-9A478F833A98}" presName="dummy1a" presStyleCnt="0"/>
      <dgm:spPr/>
    </dgm:pt>
    <dgm:pt modelId="{BD29A7B1-4F02-46CD-8D11-ED62016942B7}" type="pres">
      <dgm:prSet presAssocID="{102AA663-317F-4290-99D3-9A478F833A98}" presName="dummy1b" presStyleCnt="0"/>
      <dgm:spPr/>
    </dgm:pt>
    <dgm:pt modelId="{EFA428E6-549B-46CA-ABEF-CF691B33F473}" type="pres">
      <dgm:prSet presAssocID="{102AA663-317F-4290-99D3-9A478F833A9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BAD412-0621-4512-96FE-392BF0C6D1E0}" type="pres">
      <dgm:prSet presAssocID="{102AA663-317F-4290-99D3-9A478F833A98}" presName="wedge2" presStyleLbl="node1" presStyleIdx="1" presStyleCnt="5"/>
      <dgm:spPr/>
      <dgm:t>
        <a:bodyPr/>
        <a:lstStyle/>
        <a:p>
          <a:endParaRPr lang="pl-PL"/>
        </a:p>
      </dgm:t>
    </dgm:pt>
    <dgm:pt modelId="{2C86E09E-68C9-4EA2-B606-E287C275B92E}" type="pres">
      <dgm:prSet presAssocID="{102AA663-317F-4290-99D3-9A478F833A98}" presName="dummy2a" presStyleCnt="0"/>
      <dgm:spPr/>
    </dgm:pt>
    <dgm:pt modelId="{32CFB75A-808E-4671-8537-4A254F5EAE77}" type="pres">
      <dgm:prSet presAssocID="{102AA663-317F-4290-99D3-9A478F833A98}" presName="dummy2b" presStyleCnt="0"/>
      <dgm:spPr/>
    </dgm:pt>
    <dgm:pt modelId="{5A4158DE-6071-4BD5-AE34-0B6A82D0B2AF}" type="pres">
      <dgm:prSet presAssocID="{102AA663-317F-4290-99D3-9A478F833A9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D55DC5-883E-41B5-8596-8DF9C0DFE9FA}" type="pres">
      <dgm:prSet presAssocID="{102AA663-317F-4290-99D3-9A478F833A98}" presName="wedge3" presStyleLbl="node1" presStyleIdx="2" presStyleCnt="5"/>
      <dgm:spPr/>
      <dgm:t>
        <a:bodyPr/>
        <a:lstStyle/>
        <a:p>
          <a:endParaRPr lang="pl-PL"/>
        </a:p>
      </dgm:t>
    </dgm:pt>
    <dgm:pt modelId="{6435FAEC-DBD4-4BB9-B303-92548995D30B}" type="pres">
      <dgm:prSet presAssocID="{102AA663-317F-4290-99D3-9A478F833A98}" presName="dummy3a" presStyleCnt="0"/>
      <dgm:spPr/>
    </dgm:pt>
    <dgm:pt modelId="{6BD00184-BCF4-4CD9-8C96-D37DC19F2538}" type="pres">
      <dgm:prSet presAssocID="{102AA663-317F-4290-99D3-9A478F833A98}" presName="dummy3b" presStyleCnt="0"/>
      <dgm:spPr/>
    </dgm:pt>
    <dgm:pt modelId="{90E0D040-C8D9-434C-969E-C49C5DA61A0A}" type="pres">
      <dgm:prSet presAssocID="{102AA663-317F-4290-99D3-9A478F833A9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28BDDE-80A1-49EC-A116-8BD677D71637}" type="pres">
      <dgm:prSet presAssocID="{102AA663-317F-4290-99D3-9A478F833A98}" presName="wedge4" presStyleLbl="node1" presStyleIdx="3" presStyleCnt="5"/>
      <dgm:spPr/>
      <dgm:t>
        <a:bodyPr/>
        <a:lstStyle/>
        <a:p>
          <a:endParaRPr lang="pl-PL"/>
        </a:p>
      </dgm:t>
    </dgm:pt>
    <dgm:pt modelId="{8CB75BCD-47DC-4E96-8E2C-7B8B7EE104BE}" type="pres">
      <dgm:prSet presAssocID="{102AA663-317F-4290-99D3-9A478F833A98}" presName="dummy4a" presStyleCnt="0"/>
      <dgm:spPr/>
    </dgm:pt>
    <dgm:pt modelId="{58E7F966-3202-400F-8C66-CEA73A317B22}" type="pres">
      <dgm:prSet presAssocID="{102AA663-317F-4290-99D3-9A478F833A98}" presName="dummy4b" presStyleCnt="0"/>
      <dgm:spPr/>
    </dgm:pt>
    <dgm:pt modelId="{3EFC5626-282A-442A-9F77-10F2A3B2C69F}" type="pres">
      <dgm:prSet presAssocID="{102AA663-317F-4290-99D3-9A478F833A9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B1F207-5104-493A-85E5-CF6E525787C2}" type="pres">
      <dgm:prSet presAssocID="{102AA663-317F-4290-99D3-9A478F833A98}" presName="wedge5" presStyleLbl="node1" presStyleIdx="4" presStyleCnt="5"/>
      <dgm:spPr/>
      <dgm:t>
        <a:bodyPr/>
        <a:lstStyle/>
        <a:p>
          <a:endParaRPr lang="pl-PL"/>
        </a:p>
      </dgm:t>
    </dgm:pt>
    <dgm:pt modelId="{1E811F90-64C9-482A-B77C-61C1C72D156C}" type="pres">
      <dgm:prSet presAssocID="{102AA663-317F-4290-99D3-9A478F833A98}" presName="dummy5a" presStyleCnt="0"/>
      <dgm:spPr/>
    </dgm:pt>
    <dgm:pt modelId="{C7FB6CEE-AFD6-4FB2-94BC-FF42DA729E75}" type="pres">
      <dgm:prSet presAssocID="{102AA663-317F-4290-99D3-9A478F833A98}" presName="dummy5b" presStyleCnt="0"/>
      <dgm:spPr/>
    </dgm:pt>
    <dgm:pt modelId="{F70B65DE-EEF0-4930-AF37-AF9F6191715B}" type="pres">
      <dgm:prSet presAssocID="{102AA663-317F-4290-99D3-9A478F833A9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D55521-ADDD-4128-A8AE-1A1CFD4083CE}" type="pres">
      <dgm:prSet presAssocID="{587FC7CA-D0ED-4741-9F8F-5D74238E5AB2}" presName="arrowWedge1" presStyleLbl="fgSibTrans2D1" presStyleIdx="0" presStyleCnt="5"/>
      <dgm:spPr>
        <a:solidFill>
          <a:srgbClr val="C8C8C8"/>
        </a:solidFill>
      </dgm:spPr>
    </dgm:pt>
    <dgm:pt modelId="{29021EE9-D4A8-47CF-8A42-A6938F64F736}" type="pres">
      <dgm:prSet presAssocID="{EF167501-62EA-4939-AAD6-B3AD3E590AEA}" presName="arrowWedge2" presStyleLbl="fgSibTrans2D1" presStyleIdx="1" presStyleCnt="5"/>
      <dgm:spPr>
        <a:solidFill>
          <a:srgbClr val="C8C8C8"/>
        </a:solidFill>
      </dgm:spPr>
    </dgm:pt>
    <dgm:pt modelId="{C2AFAAC6-3FA6-45AE-B6CD-8EA9EA1B759A}" type="pres">
      <dgm:prSet presAssocID="{463D1B83-6995-49D2-AAB6-2741A0BB684E}" presName="arrowWedge3" presStyleLbl="fgSibTrans2D1" presStyleIdx="2" presStyleCnt="5"/>
      <dgm:spPr>
        <a:solidFill>
          <a:srgbClr val="C8C8C8"/>
        </a:solidFill>
      </dgm:spPr>
    </dgm:pt>
    <dgm:pt modelId="{C3EEAF5B-4F26-4BF0-8B17-F068B87C9880}" type="pres">
      <dgm:prSet presAssocID="{3AF0D773-B09D-487D-9A78-F9009E33F602}" presName="arrowWedge4" presStyleLbl="fgSibTrans2D1" presStyleIdx="3" presStyleCnt="5"/>
      <dgm:spPr>
        <a:solidFill>
          <a:srgbClr val="C8C8C8"/>
        </a:solidFill>
      </dgm:spPr>
    </dgm:pt>
    <dgm:pt modelId="{DD40A69B-4A93-4C5C-81EC-79B3B22FD032}" type="pres">
      <dgm:prSet presAssocID="{02504630-6AA0-45CD-A9D0-AB52C90315A8}" presName="arrowWedge5" presStyleLbl="fgSibTrans2D1" presStyleIdx="4" presStyleCnt="5"/>
      <dgm:spPr>
        <a:solidFill>
          <a:srgbClr val="C8C8C8"/>
        </a:solidFill>
      </dgm:spPr>
    </dgm:pt>
  </dgm:ptLst>
  <dgm:cxnLst>
    <dgm:cxn modelId="{186920DB-D05A-4ED1-9A9B-631D277D876F}" type="presOf" srcId="{29E0F8E9-AF82-46F9-800E-73121C801357}" destId="{EFA428E6-549B-46CA-ABEF-CF691B33F473}" srcOrd="1" destOrd="0" presId="urn:microsoft.com/office/officeart/2005/8/layout/cycle8"/>
    <dgm:cxn modelId="{4C411210-E571-4538-8A84-F07B030AC17F}" srcId="{102AA663-317F-4290-99D3-9A478F833A98}" destId="{29E0F8E9-AF82-46F9-800E-73121C801357}" srcOrd="0" destOrd="0" parTransId="{43AD63FE-A056-4270-A966-3A60075142F1}" sibTransId="{587FC7CA-D0ED-4741-9F8F-5D74238E5AB2}"/>
    <dgm:cxn modelId="{6C771CD6-238A-4423-BF93-AA6995461772}" type="presOf" srcId="{102AA663-317F-4290-99D3-9A478F833A98}" destId="{B9E4C8FA-477F-449A-93B9-B431959623E4}" srcOrd="0" destOrd="0" presId="urn:microsoft.com/office/officeart/2005/8/layout/cycle8"/>
    <dgm:cxn modelId="{E3F4B8A9-DB6E-4953-9E3D-94CE752428AF}" type="presOf" srcId="{81D269CB-38FF-4FFD-85E8-A481108208B2}" destId="{F70B65DE-EEF0-4930-AF37-AF9F6191715B}" srcOrd="1" destOrd="0" presId="urn:microsoft.com/office/officeart/2005/8/layout/cycle8"/>
    <dgm:cxn modelId="{B2E719AA-3036-41B3-BA72-2B3766FCA6B3}" type="presOf" srcId="{34CB0345-D283-4D8C-A2C4-F91918FEAB81}" destId="{5A4158DE-6071-4BD5-AE34-0B6A82D0B2AF}" srcOrd="1" destOrd="0" presId="urn:microsoft.com/office/officeart/2005/8/layout/cycle8"/>
    <dgm:cxn modelId="{45EE45BD-65F2-4F57-9DA9-C5D3C1042C9B}" srcId="{102AA663-317F-4290-99D3-9A478F833A98}" destId="{134BAD91-D96D-485B-A22C-555CBB4F3169}" srcOrd="2" destOrd="0" parTransId="{23D809A5-D847-4891-91AA-35CD1129A1D3}" sibTransId="{463D1B83-6995-49D2-AAB6-2741A0BB684E}"/>
    <dgm:cxn modelId="{BD9D3987-4693-45EC-AB2C-3CCB8416565F}" type="presOf" srcId="{134BAD91-D96D-485B-A22C-555CBB4F3169}" destId="{C1D55DC5-883E-41B5-8596-8DF9C0DFE9FA}" srcOrd="0" destOrd="0" presId="urn:microsoft.com/office/officeart/2005/8/layout/cycle8"/>
    <dgm:cxn modelId="{0CAD0B17-60F3-46FC-919A-05A5F9991D13}" type="presOf" srcId="{81D269CB-38FF-4FFD-85E8-A481108208B2}" destId="{40B1F207-5104-493A-85E5-CF6E525787C2}" srcOrd="0" destOrd="0" presId="urn:microsoft.com/office/officeart/2005/8/layout/cycle8"/>
    <dgm:cxn modelId="{785B0C9F-42E9-4E0C-A955-86FD2D0DB401}" type="presOf" srcId="{29E0F8E9-AF82-46F9-800E-73121C801357}" destId="{6F6FF952-4A4A-482D-B642-2389CB0A2C8D}" srcOrd="0" destOrd="0" presId="urn:microsoft.com/office/officeart/2005/8/layout/cycle8"/>
    <dgm:cxn modelId="{B7ED7313-42A1-4224-8AC7-D09B0743AF71}" srcId="{102AA663-317F-4290-99D3-9A478F833A98}" destId="{34CB0345-D283-4D8C-A2C4-F91918FEAB81}" srcOrd="1" destOrd="0" parTransId="{809EB138-A46A-4CC2-B069-FF1B5F7B2A0D}" sibTransId="{EF167501-62EA-4939-AAD6-B3AD3E590AEA}"/>
    <dgm:cxn modelId="{5B02D38A-0D91-4B8F-B028-92648C552772}" type="presOf" srcId="{134BAD91-D96D-485B-A22C-555CBB4F3169}" destId="{90E0D040-C8D9-434C-969E-C49C5DA61A0A}" srcOrd="1" destOrd="0" presId="urn:microsoft.com/office/officeart/2005/8/layout/cycle8"/>
    <dgm:cxn modelId="{F2197B7F-8CCC-4225-BDC5-0D8AEC96AC3B}" type="presOf" srcId="{CF429760-3A35-4F03-8A56-155E17572FF4}" destId="{3EFC5626-282A-442A-9F77-10F2A3B2C69F}" srcOrd="1" destOrd="0" presId="urn:microsoft.com/office/officeart/2005/8/layout/cycle8"/>
    <dgm:cxn modelId="{BAECC62C-F406-4907-AC00-A045D6E0E03E}" srcId="{102AA663-317F-4290-99D3-9A478F833A98}" destId="{81D269CB-38FF-4FFD-85E8-A481108208B2}" srcOrd="4" destOrd="0" parTransId="{BFD2409F-C16B-4C15-8898-DD5E36A4EF9D}" sibTransId="{02504630-6AA0-45CD-A9D0-AB52C90315A8}"/>
    <dgm:cxn modelId="{5B816B2D-A7E4-4C56-A481-169DD671A3D8}" type="presOf" srcId="{CF429760-3A35-4F03-8A56-155E17572FF4}" destId="{8128BDDE-80A1-49EC-A116-8BD677D71637}" srcOrd="0" destOrd="0" presId="urn:microsoft.com/office/officeart/2005/8/layout/cycle8"/>
    <dgm:cxn modelId="{74047051-6C69-4739-983B-70707BF04694}" srcId="{102AA663-317F-4290-99D3-9A478F833A98}" destId="{CF429760-3A35-4F03-8A56-155E17572FF4}" srcOrd="3" destOrd="0" parTransId="{73A65D14-69BC-4250-9005-8C53CD298804}" sibTransId="{3AF0D773-B09D-487D-9A78-F9009E33F602}"/>
    <dgm:cxn modelId="{50066B97-BE3E-4505-90F5-EE673DC81080}" type="presOf" srcId="{34CB0345-D283-4D8C-A2C4-F91918FEAB81}" destId="{40BAD412-0621-4512-96FE-392BF0C6D1E0}" srcOrd="0" destOrd="0" presId="urn:microsoft.com/office/officeart/2005/8/layout/cycle8"/>
    <dgm:cxn modelId="{1B3E6734-B09B-46DF-A74B-C9A26E275575}" type="presParOf" srcId="{B9E4C8FA-477F-449A-93B9-B431959623E4}" destId="{6F6FF952-4A4A-482D-B642-2389CB0A2C8D}" srcOrd="0" destOrd="0" presId="urn:microsoft.com/office/officeart/2005/8/layout/cycle8"/>
    <dgm:cxn modelId="{7A25A614-2316-4BB3-BA8B-90F84E94C3B8}" type="presParOf" srcId="{B9E4C8FA-477F-449A-93B9-B431959623E4}" destId="{DD892F83-73A9-441F-9D9A-30DA79A41807}" srcOrd="1" destOrd="0" presId="urn:microsoft.com/office/officeart/2005/8/layout/cycle8"/>
    <dgm:cxn modelId="{9197AF59-9083-4D57-87CB-432E1C2AE6C1}" type="presParOf" srcId="{B9E4C8FA-477F-449A-93B9-B431959623E4}" destId="{BD29A7B1-4F02-46CD-8D11-ED62016942B7}" srcOrd="2" destOrd="0" presId="urn:microsoft.com/office/officeart/2005/8/layout/cycle8"/>
    <dgm:cxn modelId="{67AD1902-EDBE-45A6-AA2F-EA7482B2FB29}" type="presParOf" srcId="{B9E4C8FA-477F-449A-93B9-B431959623E4}" destId="{EFA428E6-549B-46CA-ABEF-CF691B33F473}" srcOrd="3" destOrd="0" presId="urn:microsoft.com/office/officeart/2005/8/layout/cycle8"/>
    <dgm:cxn modelId="{A0029202-5F9D-47C3-B532-85A2FBFB6639}" type="presParOf" srcId="{B9E4C8FA-477F-449A-93B9-B431959623E4}" destId="{40BAD412-0621-4512-96FE-392BF0C6D1E0}" srcOrd="4" destOrd="0" presId="urn:microsoft.com/office/officeart/2005/8/layout/cycle8"/>
    <dgm:cxn modelId="{67DC85E6-3E90-4BA3-A42A-4834955D9DEA}" type="presParOf" srcId="{B9E4C8FA-477F-449A-93B9-B431959623E4}" destId="{2C86E09E-68C9-4EA2-B606-E287C275B92E}" srcOrd="5" destOrd="0" presId="urn:microsoft.com/office/officeart/2005/8/layout/cycle8"/>
    <dgm:cxn modelId="{509C6745-CE0D-41CF-8D37-48CBA299AB0B}" type="presParOf" srcId="{B9E4C8FA-477F-449A-93B9-B431959623E4}" destId="{32CFB75A-808E-4671-8537-4A254F5EAE77}" srcOrd="6" destOrd="0" presId="urn:microsoft.com/office/officeart/2005/8/layout/cycle8"/>
    <dgm:cxn modelId="{646FDABD-3DCC-4CF1-ADBD-FC553344563E}" type="presParOf" srcId="{B9E4C8FA-477F-449A-93B9-B431959623E4}" destId="{5A4158DE-6071-4BD5-AE34-0B6A82D0B2AF}" srcOrd="7" destOrd="0" presId="urn:microsoft.com/office/officeart/2005/8/layout/cycle8"/>
    <dgm:cxn modelId="{A14ADA26-5299-4778-80E6-09B5E0C328B2}" type="presParOf" srcId="{B9E4C8FA-477F-449A-93B9-B431959623E4}" destId="{C1D55DC5-883E-41B5-8596-8DF9C0DFE9FA}" srcOrd="8" destOrd="0" presId="urn:microsoft.com/office/officeart/2005/8/layout/cycle8"/>
    <dgm:cxn modelId="{5325A39C-7963-45F1-A18D-28BAD63F9F0E}" type="presParOf" srcId="{B9E4C8FA-477F-449A-93B9-B431959623E4}" destId="{6435FAEC-DBD4-4BB9-B303-92548995D30B}" srcOrd="9" destOrd="0" presId="urn:microsoft.com/office/officeart/2005/8/layout/cycle8"/>
    <dgm:cxn modelId="{A95B801C-A94C-4217-9833-2857D69C8142}" type="presParOf" srcId="{B9E4C8FA-477F-449A-93B9-B431959623E4}" destId="{6BD00184-BCF4-4CD9-8C96-D37DC19F2538}" srcOrd="10" destOrd="0" presId="urn:microsoft.com/office/officeart/2005/8/layout/cycle8"/>
    <dgm:cxn modelId="{249C7093-8C77-43C4-ABBE-08A685B6D77A}" type="presParOf" srcId="{B9E4C8FA-477F-449A-93B9-B431959623E4}" destId="{90E0D040-C8D9-434C-969E-C49C5DA61A0A}" srcOrd="11" destOrd="0" presId="urn:microsoft.com/office/officeart/2005/8/layout/cycle8"/>
    <dgm:cxn modelId="{D23857C8-8303-4636-8050-D08DEC104FCC}" type="presParOf" srcId="{B9E4C8FA-477F-449A-93B9-B431959623E4}" destId="{8128BDDE-80A1-49EC-A116-8BD677D71637}" srcOrd="12" destOrd="0" presId="urn:microsoft.com/office/officeart/2005/8/layout/cycle8"/>
    <dgm:cxn modelId="{5F030386-6C40-4716-950E-0C194D37C1C1}" type="presParOf" srcId="{B9E4C8FA-477F-449A-93B9-B431959623E4}" destId="{8CB75BCD-47DC-4E96-8E2C-7B8B7EE104BE}" srcOrd="13" destOrd="0" presId="urn:microsoft.com/office/officeart/2005/8/layout/cycle8"/>
    <dgm:cxn modelId="{68B19A40-DEA9-42AD-91F1-BB576820D67F}" type="presParOf" srcId="{B9E4C8FA-477F-449A-93B9-B431959623E4}" destId="{58E7F966-3202-400F-8C66-CEA73A317B22}" srcOrd="14" destOrd="0" presId="urn:microsoft.com/office/officeart/2005/8/layout/cycle8"/>
    <dgm:cxn modelId="{D09DA2E4-3032-4582-BE3B-192B644CF4F7}" type="presParOf" srcId="{B9E4C8FA-477F-449A-93B9-B431959623E4}" destId="{3EFC5626-282A-442A-9F77-10F2A3B2C69F}" srcOrd="15" destOrd="0" presId="urn:microsoft.com/office/officeart/2005/8/layout/cycle8"/>
    <dgm:cxn modelId="{BCFBF214-9F5F-4DBD-BEFD-690C5E964879}" type="presParOf" srcId="{B9E4C8FA-477F-449A-93B9-B431959623E4}" destId="{40B1F207-5104-493A-85E5-CF6E525787C2}" srcOrd="16" destOrd="0" presId="urn:microsoft.com/office/officeart/2005/8/layout/cycle8"/>
    <dgm:cxn modelId="{5A30173F-202D-4643-B8EC-3085253A3CFD}" type="presParOf" srcId="{B9E4C8FA-477F-449A-93B9-B431959623E4}" destId="{1E811F90-64C9-482A-B77C-61C1C72D156C}" srcOrd="17" destOrd="0" presId="urn:microsoft.com/office/officeart/2005/8/layout/cycle8"/>
    <dgm:cxn modelId="{CBE045DD-844D-4C06-B7E3-D9F1741DB36E}" type="presParOf" srcId="{B9E4C8FA-477F-449A-93B9-B431959623E4}" destId="{C7FB6CEE-AFD6-4FB2-94BC-FF42DA729E75}" srcOrd="18" destOrd="0" presId="urn:microsoft.com/office/officeart/2005/8/layout/cycle8"/>
    <dgm:cxn modelId="{10703B85-E853-4A6E-9294-A6D451AF55A8}" type="presParOf" srcId="{B9E4C8FA-477F-449A-93B9-B431959623E4}" destId="{F70B65DE-EEF0-4930-AF37-AF9F6191715B}" srcOrd="19" destOrd="0" presId="urn:microsoft.com/office/officeart/2005/8/layout/cycle8"/>
    <dgm:cxn modelId="{01D10CE0-960C-4389-BBEF-98D461892150}" type="presParOf" srcId="{B9E4C8FA-477F-449A-93B9-B431959623E4}" destId="{97D55521-ADDD-4128-A8AE-1A1CFD4083CE}" srcOrd="20" destOrd="0" presId="urn:microsoft.com/office/officeart/2005/8/layout/cycle8"/>
    <dgm:cxn modelId="{7880CC01-B0BA-414D-B771-60AC943A37A0}" type="presParOf" srcId="{B9E4C8FA-477F-449A-93B9-B431959623E4}" destId="{29021EE9-D4A8-47CF-8A42-A6938F64F736}" srcOrd="21" destOrd="0" presId="urn:microsoft.com/office/officeart/2005/8/layout/cycle8"/>
    <dgm:cxn modelId="{A05D8FBF-47F4-437C-92E5-683366854B46}" type="presParOf" srcId="{B9E4C8FA-477F-449A-93B9-B431959623E4}" destId="{C2AFAAC6-3FA6-45AE-B6CD-8EA9EA1B759A}" srcOrd="22" destOrd="0" presId="urn:microsoft.com/office/officeart/2005/8/layout/cycle8"/>
    <dgm:cxn modelId="{9B07AE4B-F1CF-4CE7-A995-1F2D72F2B340}" type="presParOf" srcId="{B9E4C8FA-477F-449A-93B9-B431959623E4}" destId="{C3EEAF5B-4F26-4BF0-8B17-F068B87C9880}" srcOrd="23" destOrd="0" presId="urn:microsoft.com/office/officeart/2005/8/layout/cycle8"/>
    <dgm:cxn modelId="{43DFAC60-D9D8-4074-84E2-7F4DCCA92972}" type="presParOf" srcId="{B9E4C8FA-477F-449A-93B9-B431959623E4}" destId="{DD40A69B-4A93-4C5C-81EC-79B3B22FD032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5AB25-26C0-49F4-BB56-188F6DB4C98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1A503EF-3553-46AB-A0F2-8CA4C8E243F5}">
      <dgm:prSet/>
      <dgm:spPr/>
      <dgm:t>
        <a:bodyPr/>
        <a:lstStyle/>
        <a:p>
          <a:pPr rtl="0"/>
          <a:r>
            <a:rPr lang="pl-PL" dirty="0" smtClean="0"/>
            <a:t>Konin jako przykład dla innych miast w zakresie outsourcingu promocji gospodarczej</a:t>
          </a:r>
          <a:endParaRPr lang="pl-PL" dirty="0"/>
        </a:p>
      </dgm:t>
    </dgm:pt>
    <dgm:pt modelId="{E9D72C97-0BCC-496D-820F-B8D8464358DE}" type="parTrans" cxnId="{9701E590-5E16-4F1B-B362-E1A1000B7734}">
      <dgm:prSet/>
      <dgm:spPr/>
      <dgm:t>
        <a:bodyPr/>
        <a:lstStyle/>
        <a:p>
          <a:endParaRPr lang="pl-PL"/>
        </a:p>
      </dgm:t>
    </dgm:pt>
    <dgm:pt modelId="{459E5878-9F6B-4EE4-8C8A-2C26FAFB7E15}" type="sibTrans" cxnId="{9701E590-5E16-4F1B-B362-E1A1000B7734}">
      <dgm:prSet/>
      <dgm:spPr/>
      <dgm:t>
        <a:bodyPr/>
        <a:lstStyle/>
        <a:p>
          <a:endParaRPr lang="pl-PL"/>
        </a:p>
      </dgm:t>
    </dgm:pt>
    <dgm:pt modelId="{E1A1F3C7-3113-4F32-81B2-A01D9FE9FA2D}">
      <dgm:prSet/>
      <dgm:spPr/>
      <dgm:t>
        <a:bodyPr/>
        <a:lstStyle/>
        <a:p>
          <a:pPr rtl="0"/>
          <a:r>
            <a:rPr lang="pl-PL" dirty="0" smtClean="0"/>
            <a:t>Powstała spójna oferta promocyjna miasta </a:t>
          </a:r>
          <a:endParaRPr lang="pl-PL" dirty="0"/>
        </a:p>
      </dgm:t>
    </dgm:pt>
    <dgm:pt modelId="{C5EE0670-1B84-4083-9561-3934F14DD1F8}" type="parTrans" cxnId="{9C78D4A6-F4F8-41C6-BD3C-4DA90A365756}">
      <dgm:prSet/>
      <dgm:spPr/>
      <dgm:t>
        <a:bodyPr/>
        <a:lstStyle/>
        <a:p>
          <a:endParaRPr lang="pl-PL"/>
        </a:p>
      </dgm:t>
    </dgm:pt>
    <dgm:pt modelId="{C210CC61-6773-44CD-AD1F-999FD02F632D}" type="sibTrans" cxnId="{9C78D4A6-F4F8-41C6-BD3C-4DA90A365756}">
      <dgm:prSet/>
      <dgm:spPr/>
      <dgm:t>
        <a:bodyPr/>
        <a:lstStyle/>
        <a:p>
          <a:endParaRPr lang="pl-PL"/>
        </a:p>
      </dgm:t>
    </dgm:pt>
    <dgm:pt modelId="{2D5C2B09-465E-4B14-9641-4F513355FCB5}">
      <dgm:prSet/>
      <dgm:spPr/>
      <dgm:t>
        <a:bodyPr/>
        <a:lstStyle/>
        <a:p>
          <a:pPr rtl="0"/>
          <a:r>
            <a:rPr lang="pl-PL" dirty="0" smtClean="0"/>
            <a:t>Współpraca B2B lokalnych przedsiębiorców powoli zaczyna przynosić efekty (zidentyfikowano już ich potrzeby)</a:t>
          </a:r>
          <a:endParaRPr lang="pl-PL" dirty="0"/>
        </a:p>
      </dgm:t>
    </dgm:pt>
    <dgm:pt modelId="{60603C78-73B7-48F1-825F-1B82DC2D137D}" type="parTrans" cxnId="{7FD7E4ED-4C88-4B48-B2C1-CEAB42813507}">
      <dgm:prSet/>
      <dgm:spPr/>
      <dgm:t>
        <a:bodyPr/>
        <a:lstStyle/>
        <a:p>
          <a:endParaRPr lang="pl-PL"/>
        </a:p>
      </dgm:t>
    </dgm:pt>
    <dgm:pt modelId="{694189E6-76AA-4CEA-A885-6A2899E7D538}" type="sibTrans" cxnId="{7FD7E4ED-4C88-4B48-B2C1-CEAB42813507}">
      <dgm:prSet/>
      <dgm:spPr/>
      <dgm:t>
        <a:bodyPr/>
        <a:lstStyle/>
        <a:p>
          <a:endParaRPr lang="pl-PL"/>
        </a:p>
      </dgm:t>
    </dgm:pt>
    <dgm:pt modelId="{D07B3A12-1ACA-4B3E-AF13-AE10DD20A8A7}">
      <dgm:prSet/>
      <dgm:spPr/>
      <dgm:t>
        <a:bodyPr/>
        <a:lstStyle/>
        <a:p>
          <a:pPr rtl="0"/>
          <a:r>
            <a:rPr lang="pl-PL" dirty="0" smtClean="0"/>
            <a:t>Biuro Obsługi Inwestora nie skupiło się jedynie na sprzedaży działek inwestycyjnych, ale także wykorzystaniu potencjału lokalnych MŚP</a:t>
          </a:r>
          <a:endParaRPr lang="pl-PL" dirty="0"/>
        </a:p>
      </dgm:t>
    </dgm:pt>
    <dgm:pt modelId="{E1C451D9-02F2-45AD-8A54-49902DB7B2E2}" type="parTrans" cxnId="{158CA9C2-D657-464C-AA74-5350A8D92B5B}">
      <dgm:prSet/>
      <dgm:spPr/>
      <dgm:t>
        <a:bodyPr/>
        <a:lstStyle/>
        <a:p>
          <a:endParaRPr lang="pl-PL"/>
        </a:p>
      </dgm:t>
    </dgm:pt>
    <dgm:pt modelId="{F59409D6-A264-4BBA-937B-238E6097BEC7}" type="sibTrans" cxnId="{158CA9C2-D657-464C-AA74-5350A8D92B5B}">
      <dgm:prSet/>
      <dgm:spPr/>
      <dgm:t>
        <a:bodyPr/>
        <a:lstStyle/>
        <a:p>
          <a:endParaRPr lang="pl-PL"/>
        </a:p>
      </dgm:t>
    </dgm:pt>
    <dgm:pt modelId="{BD86B31F-DDBE-4A43-B0C8-79B93E81D89C}" type="pres">
      <dgm:prSet presAssocID="{CBA5AB25-26C0-49F4-BB56-188F6DB4C98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9605CD-86D5-403C-A04C-1DA578541FC3}" type="pres">
      <dgm:prSet presAssocID="{CBA5AB25-26C0-49F4-BB56-188F6DB4C98B}" presName="diamond" presStyleLbl="bgShp" presStyleIdx="0" presStyleCnt="1"/>
      <dgm:spPr>
        <a:solidFill>
          <a:srgbClr val="C8C8C8"/>
        </a:solidFill>
      </dgm:spPr>
      <dgm:t>
        <a:bodyPr/>
        <a:lstStyle/>
        <a:p>
          <a:endParaRPr lang="pl-PL"/>
        </a:p>
      </dgm:t>
    </dgm:pt>
    <dgm:pt modelId="{BE61A163-D4B0-483D-9A12-E1CA4B5735D0}" type="pres">
      <dgm:prSet presAssocID="{CBA5AB25-26C0-49F4-BB56-188F6DB4C98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E72DED-416E-40F9-BF6A-5DC8A4C319A9}" type="pres">
      <dgm:prSet presAssocID="{CBA5AB25-26C0-49F4-BB56-188F6DB4C98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D8F285-64BD-415C-A544-3B66608EA771}" type="pres">
      <dgm:prSet presAssocID="{CBA5AB25-26C0-49F4-BB56-188F6DB4C98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77BAE2-55AD-45C6-A3F2-F030B8D73598}" type="pres">
      <dgm:prSet presAssocID="{CBA5AB25-26C0-49F4-BB56-188F6DB4C98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C78D4A6-F4F8-41C6-BD3C-4DA90A365756}" srcId="{CBA5AB25-26C0-49F4-BB56-188F6DB4C98B}" destId="{E1A1F3C7-3113-4F32-81B2-A01D9FE9FA2D}" srcOrd="1" destOrd="0" parTransId="{C5EE0670-1B84-4083-9561-3934F14DD1F8}" sibTransId="{C210CC61-6773-44CD-AD1F-999FD02F632D}"/>
    <dgm:cxn modelId="{3FDF81AA-E71D-4A2A-A254-AA22404C306C}" type="presOf" srcId="{E1A1F3C7-3113-4F32-81B2-A01D9FE9FA2D}" destId="{8FE72DED-416E-40F9-BF6A-5DC8A4C319A9}" srcOrd="0" destOrd="0" presId="urn:microsoft.com/office/officeart/2005/8/layout/matrix3"/>
    <dgm:cxn modelId="{9701E590-5E16-4F1B-B362-E1A1000B7734}" srcId="{CBA5AB25-26C0-49F4-BB56-188F6DB4C98B}" destId="{11A503EF-3553-46AB-A0F2-8CA4C8E243F5}" srcOrd="0" destOrd="0" parTransId="{E9D72C97-0BCC-496D-820F-B8D8464358DE}" sibTransId="{459E5878-9F6B-4EE4-8C8A-2C26FAFB7E15}"/>
    <dgm:cxn modelId="{4C0BA024-247E-4469-AF97-FDBEF524839F}" type="presOf" srcId="{CBA5AB25-26C0-49F4-BB56-188F6DB4C98B}" destId="{BD86B31F-DDBE-4A43-B0C8-79B93E81D89C}" srcOrd="0" destOrd="0" presId="urn:microsoft.com/office/officeart/2005/8/layout/matrix3"/>
    <dgm:cxn modelId="{D6E0324D-4161-4784-9AA9-0F2727F219E4}" type="presOf" srcId="{D07B3A12-1ACA-4B3E-AF13-AE10DD20A8A7}" destId="{E177BAE2-55AD-45C6-A3F2-F030B8D73598}" srcOrd="0" destOrd="0" presId="urn:microsoft.com/office/officeart/2005/8/layout/matrix3"/>
    <dgm:cxn modelId="{158CA9C2-D657-464C-AA74-5350A8D92B5B}" srcId="{CBA5AB25-26C0-49F4-BB56-188F6DB4C98B}" destId="{D07B3A12-1ACA-4B3E-AF13-AE10DD20A8A7}" srcOrd="3" destOrd="0" parTransId="{E1C451D9-02F2-45AD-8A54-49902DB7B2E2}" sibTransId="{F59409D6-A264-4BBA-937B-238E6097BEC7}"/>
    <dgm:cxn modelId="{1394F59B-4320-4B41-9404-CE2A3F2356A8}" type="presOf" srcId="{11A503EF-3553-46AB-A0F2-8CA4C8E243F5}" destId="{BE61A163-D4B0-483D-9A12-E1CA4B5735D0}" srcOrd="0" destOrd="0" presId="urn:microsoft.com/office/officeart/2005/8/layout/matrix3"/>
    <dgm:cxn modelId="{7FD7E4ED-4C88-4B48-B2C1-CEAB42813507}" srcId="{CBA5AB25-26C0-49F4-BB56-188F6DB4C98B}" destId="{2D5C2B09-465E-4B14-9641-4F513355FCB5}" srcOrd="2" destOrd="0" parTransId="{60603C78-73B7-48F1-825F-1B82DC2D137D}" sibTransId="{694189E6-76AA-4CEA-A885-6A2899E7D538}"/>
    <dgm:cxn modelId="{14BD5B51-1F91-4771-B554-052A15C6E6C0}" type="presOf" srcId="{2D5C2B09-465E-4B14-9641-4F513355FCB5}" destId="{95D8F285-64BD-415C-A544-3B66608EA771}" srcOrd="0" destOrd="0" presId="urn:microsoft.com/office/officeart/2005/8/layout/matrix3"/>
    <dgm:cxn modelId="{C15C63EA-AE33-4424-BC07-A7279BBEB698}" type="presParOf" srcId="{BD86B31F-DDBE-4A43-B0C8-79B93E81D89C}" destId="{669605CD-86D5-403C-A04C-1DA578541FC3}" srcOrd="0" destOrd="0" presId="urn:microsoft.com/office/officeart/2005/8/layout/matrix3"/>
    <dgm:cxn modelId="{13BBC29A-A40F-41B7-9C7C-574B7ABE79B4}" type="presParOf" srcId="{BD86B31F-DDBE-4A43-B0C8-79B93E81D89C}" destId="{BE61A163-D4B0-483D-9A12-E1CA4B5735D0}" srcOrd="1" destOrd="0" presId="urn:microsoft.com/office/officeart/2005/8/layout/matrix3"/>
    <dgm:cxn modelId="{C5B785A2-CACD-4E75-A05B-A0B1F7475462}" type="presParOf" srcId="{BD86B31F-DDBE-4A43-B0C8-79B93E81D89C}" destId="{8FE72DED-416E-40F9-BF6A-5DC8A4C319A9}" srcOrd="2" destOrd="0" presId="urn:microsoft.com/office/officeart/2005/8/layout/matrix3"/>
    <dgm:cxn modelId="{7E7E4F8B-C909-47E8-BBA0-2ADB6539307B}" type="presParOf" srcId="{BD86B31F-DDBE-4A43-B0C8-79B93E81D89C}" destId="{95D8F285-64BD-415C-A544-3B66608EA771}" srcOrd="3" destOrd="0" presId="urn:microsoft.com/office/officeart/2005/8/layout/matrix3"/>
    <dgm:cxn modelId="{619C3FBA-F018-4EBC-8449-A81595D1E717}" type="presParOf" srcId="{BD86B31F-DDBE-4A43-B0C8-79B93E81D89C}" destId="{E177BAE2-55AD-45C6-A3F2-F030B8D7359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FF952-4A4A-482D-B642-2389CB0A2C8D}">
      <dsp:nvSpPr>
        <dsp:cNvPr id="0" name=""/>
        <dsp:cNvSpPr/>
      </dsp:nvSpPr>
      <dsp:spPr>
        <a:xfrm>
          <a:off x="1567095" y="317006"/>
          <a:ext cx="4301871" cy="4301871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Analiza danych zastanych</a:t>
          </a:r>
          <a:endParaRPr lang="pl-PL" sz="1700" kern="1200" dirty="0"/>
        </a:p>
      </dsp:txBody>
      <dsp:txXfrm>
        <a:off x="3811238" y="1040130"/>
        <a:ext cx="1382744" cy="921829"/>
      </dsp:txXfrm>
    </dsp:sp>
    <dsp:sp modelId="{40BAD412-0621-4512-96FE-392BF0C6D1E0}">
      <dsp:nvSpPr>
        <dsp:cNvPr id="0" name=""/>
        <dsp:cNvSpPr/>
      </dsp:nvSpPr>
      <dsp:spPr>
        <a:xfrm>
          <a:off x="1603968" y="431723"/>
          <a:ext cx="4301871" cy="4301871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Wywiady indywidualne</a:t>
          </a:r>
          <a:endParaRPr lang="pl-PL" sz="1700" kern="1200" dirty="0"/>
        </a:p>
      </dsp:txBody>
      <dsp:txXfrm>
        <a:off x="4374578" y="2397268"/>
        <a:ext cx="1280318" cy="1024255"/>
      </dsp:txXfrm>
    </dsp:sp>
    <dsp:sp modelId="{C1D55DC5-883E-41B5-8596-8DF9C0DFE9FA}">
      <dsp:nvSpPr>
        <dsp:cNvPr id="0" name=""/>
        <dsp:cNvSpPr/>
      </dsp:nvSpPr>
      <dsp:spPr>
        <a:xfrm>
          <a:off x="1506664" y="502397"/>
          <a:ext cx="4301871" cy="4301871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Wywiad grupowy</a:t>
          </a:r>
          <a:endParaRPr lang="pl-PL" sz="1700" kern="1200" dirty="0"/>
        </a:p>
      </dsp:txBody>
      <dsp:txXfrm>
        <a:off x="3043046" y="3523949"/>
        <a:ext cx="1229106" cy="1126680"/>
      </dsp:txXfrm>
    </dsp:sp>
    <dsp:sp modelId="{8128BDDE-80A1-49EC-A116-8BD677D71637}">
      <dsp:nvSpPr>
        <dsp:cNvPr id="0" name=""/>
        <dsp:cNvSpPr/>
      </dsp:nvSpPr>
      <dsp:spPr>
        <a:xfrm>
          <a:off x="1409360" y="431723"/>
          <a:ext cx="4301871" cy="4301871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Panel ekspercki</a:t>
          </a:r>
          <a:endParaRPr lang="pl-PL" sz="1700" kern="1200" dirty="0"/>
        </a:p>
      </dsp:txBody>
      <dsp:txXfrm>
        <a:off x="1660302" y="2397268"/>
        <a:ext cx="1280318" cy="1024255"/>
      </dsp:txXfrm>
    </dsp:sp>
    <dsp:sp modelId="{40B1F207-5104-493A-85E5-CF6E525787C2}">
      <dsp:nvSpPr>
        <dsp:cNvPr id="0" name=""/>
        <dsp:cNvSpPr/>
      </dsp:nvSpPr>
      <dsp:spPr>
        <a:xfrm>
          <a:off x="1446233" y="317006"/>
          <a:ext cx="4301871" cy="4301871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Analiza SWOT</a:t>
          </a:r>
          <a:endParaRPr lang="pl-PL" sz="1700" kern="1200" dirty="0"/>
        </a:p>
      </dsp:txBody>
      <dsp:txXfrm>
        <a:off x="2121217" y="1040130"/>
        <a:ext cx="1382744" cy="921829"/>
      </dsp:txXfrm>
    </dsp:sp>
    <dsp:sp modelId="{97D55521-ADDD-4128-A8AE-1A1CFD4083CE}">
      <dsp:nvSpPr>
        <dsp:cNvPr id="0" name=""/>
        <dsp:cNvSpPr/>
      </dsp:nvSpPr>
      <dsp:spPr>
        <a:xfrm>
          <a:off x="1300586" y="50700"/>
          <a:ext cx="4834483" cy="483448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rgbClr val="C8C8C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21EE9-D4A8-47CF-8A42-A6938F64F736}">
      <dsp:nvSpPr>
        <dsp:cNvPr id="0" name=""/>
        <dsp:cNvSpPr/>
      </dsp:nvSpPr>
      <dsp:spPr>
        <a:xfrm>
          <a:off x="1337959" y="165379"/>
          <a:ext cx="4834483" cy="4834483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rgbClr val="C8C8C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FAAC6-3FA6-45AE-B6CD-8EA9EA1B759A}">
      <dsp:nvSpPr>
        <dsp:cNvPr id="0" name=""/>
        <dsp:cNvSpPr/>
      </dsp:nvSpPr>
      <dsp:spPr>
        <a:xfrm>
          <a:off x="1240358" y="236269"/>
          <a:ext cx="4834483" cy="4834483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rgbClr val="C8C8C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EAF5B-4F26-4BF0-8B17-F068B87C9880}">
      <dsp:nvSpPr>
        <dsp:cNvPr id="0" name=""/>
        <dsp:cNvSpPr/>
      </dsp:nvSpPr>
      <dsp:spPr>
        <a:xfrm>
          <a:off x="1142756" y="165379"/>
          <a:ext cx="4834483" cy="4834483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rgbClr val="C8C8C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0A69B-4A93-4C5C-81EC-79B3B22FD032}">
      <dsp:nvSpPr>
        <dsp:cNvPr id="0" name=""/>
        <dsp:cNvSpPr/>
      </dsp:nvSpPr>
      <dsp:spPr>
        <a:xfrm>
          <a:off x="1180129" y="50700"/>
          <a:ext cx="4834483" cy="4834483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rgbClr val="C8C8C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605CD-86D5-403C-A04C-1DA578541FC3}">
      <dsp:nvSpPr>
        <dsp:cNvPr id="0" name=""/>
        <dsp:cNvSpPr/>
      </dsp:nvSpPr>
      <dsp:spPr>
        <a:xfrm>
          <a:off x="1097279" y="0"/>
          <a:ext cx="5120640" cy="5120640"/>
        </a:xfrm>
        <a:prstGeom prst="diamond">
          <a:avLst/>
        </a:prstGeom>
        <a:solidFill>
          <a:srgbClr val="C8C8C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1A163-D4B0-483D-9A12-E1CA4B5735D0}">
      <dsp:nvSpPr>
        <dsp:cNvPr id="0" name=""/>
        <dsp:cNvSpPr/>
      </dsp:nvSpPr>
      <dsp:spPr>
        <a:xfrm>
          <a:off x="1583740" y="486460"/>
          <a:ext cx="1997049" cy="1997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Konin jako przykład dla innych miast w zakresie outsourcingu promocji gospodarczej</a:t>
          </a:r>
          <a:endParaRPr lang="pl-PL" sz="1500" kern="1200" dirty="0"/>
        </a:p>
      </dsp:txBody>
      <dsp:txXfrm>
        <a:off x="1681228" y="583948"/>
        <a:ext cx="1802073" cy="1802073"/>
      </dsp:txXfrm>
    </dsp:sp>
    <dsp:sp modelId="{8FE72DED-416E-40F9-BF6A-5DC8A4C319A9}">
      <dsp:nvSpPr>
        <dsp:cNvPr id="0" name=""/>
        <dsp:cNvSpPr/>
      </dsp:nvSpPr>
      <dsp:spPr>
        <a:xfrm>
          <a:off x="3734409" y="486460"/>
          <a:ext cx="1997049" cy="1997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Powstała spójna oferta promocyjna miasta </a:t>
          </a:r>
          <a:endParaRPr lang="pl-PL" sz="1500" kern="1200" dirty="0"/>
        </a:p>
      </dsp:txBody>
      <dsp:txXfrm>
        <a:off x="3831897" y="583948"/>
        <a:ext cx="1802073" cy="1802073"/>
      </dsp:txXfrm>
    </dsp:sp>
    <dsp:sp modelId="{95D8F285-64BD-415C-A544-3B66608EA771}">
      <dsp:nvSpPr>
        <dsp:cNvPr id="0" name=""/>
        <dsp:cNvSpPr/>
      </dsp:nvSpPr>
      <dsp:spPr>
        <a:xfrm>
          <a:off x="1583740" y="2637129"/>
          <a:ext cx="1997049" cy="1997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Współpraca B2B lokalnych przedsiębiorców powoli zaczyna przynosić efekty (zidentyfikowano już ich potrzeby)</a:t>
          </a:r>
          <a:endParaRPr lang="pl-PL" sz="1500" kern="1200" dirty="0"/>
        </a:p>
      </dsp:txBody>
      <dsp:txXfrm>
        <a:off x="1681228" y="2734617"/>
        <a:ext cx="1802073" cy="1802073"/>
      </dsp:txXfrm>
    </dsp:sp>
    <dsp:sp modelId="{E177BAE2-55AD-45C6-A3F2-F030B8D73598}">
      <dsp:nvSpPr>
        <dsp:cNvPr id="0" name=""/>
        <dsp:cNvSpPr/>
      </dsp:nvSpPr>
      <dsp:spPr>
        <a:xfrm>
          <a:off x="3734409" y="2637129"/>
          <a:ext cx="1997049" cy="1997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Biuro Obsługi Inwestora nie skupiło się jedynie na sprzedaży działek inwestycyjnych, ale także wykorzystaniu potencjału lokalnych MŚP</a:t>
          </a:r>
          <a:endParaRPr lang="pl-PL" sz="1500" kern="1200" dirty="0"/>
        </a:p>
      </dsp:txBody>
      <dsp:txXfrm>
        <a:off x="3831897" y="2734617"/>
        <a:ext cx="1802073" cy="1802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B8A31-8D75-4800-B91D-009EBE79B10B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7AF37-7F78-4EEC-8E81-EEA1674977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96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7AF37-7F78-4EEC-8E81-EEA1674977B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70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6" t="23689" r="10772" b="23461"/>
          <a:stretch/>
        </p:blipFill>
        <p:spPr>
          <a:xfrm>
            <a:off x="185952" y="6122781"/>
            <a:ext cx="1770972" cy="5852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8" t="16417" r="6854" b="15960"/>
          <a:stretch/>
        </p:blipFill>
        <p:spPr>
          <a:xfrm>
            <a:off x="10436192" y="6222502"/>
            <a:ext cx="1569000" cy="451775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2142876" y="6581001"/>
            <a:ext cx="8150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współfinansowany ze środków Unii Europejskiej w ramach Europejskiego Funduszu Społecznego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6" t="23689" r="10772" b="23461"/>
          <a:stretch/>
        </p:blipFill>
        <p:spPr>
          <a:xfrm>
            <a:off x="185952" y="6122781"/>
            <a:ext cx="1770972" cy="585277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8" t="16417" r="6854" b="15960"/>
          <a:stretch/>
        </p:blipFill>
        <p:spPr>
          <a:xfrm>
            <a:off x="10436192" y="6222502"/>
            <a:ext cx="1569000" cy="451775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2020683" y="6581001"/>
            <a:ext cx="8150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współfinansowany ze środków Unii Europejskiej w ramach Europejskiego Funduszu Społecznego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345367" cy="3255264"/>
          </a:xfrm>
        </p:spPr>
        <p:txBody>
          <a:bodyPr/>
          <a:lstStyle/>
          <a:p>
            <a:r>
              <a:rPr lang="pl-PL" dirty="0" smtClean="0"/>
              <a:t>Wstępne wnioski </a:t>
            </a:r>
            <a:br>
              <a:rPr lang="pl-PL" dirty="0" smtClean="0"/>
            </a:br>
            <a:r>
              <a:rPr lang="pl-PL" dirty="0" smtClean="0"/>
              <a:t>z ewaluacji zewnętrznej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PI Wsparcie rozwoju narzędzi związanych z kontraktowaniem usług społecznych w Koninie</a:t>
            </a:r>
          </a:p>
        </p:txBody>
      </p:sp>
    </p:spTree>
    <p:extLst>
      <p:ext uri="{BB962C8B-B14F-4D97-AF65-F5344CB8AC3E}">
        <p14:creationId xmlns:p14="http://schemas.microsoft.com/office/powerpoint/2010/main" val="42259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SUKCESY?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910819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94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540327"/>
            <a:ext cx="7907096" cy="5652655"/>
          </a:xfrm>
        </p:spPr>
        <p:txBody>
          <a:bodyPr>
            <a:normAutofit/>
          </a:bodyPr>
          <a:lstStyle/>
          <a:p>
            <a:pPr algn="just"/>
            <a:r>
              <a:rPr lang="pl-PL" b="1" dirty="0" smtClean="0"/>
              <a:t>Cel główny projektu</a:t>
            </a:r>
          </a:p>
          <a:p>
            <a:pPr marL="0" indent="0" algn="just">
              <a:buNone/>
            </a:pPr>
            <a:r>
              <a:rPr lang="pl-PL" b="1" i="1" dirty="0" smtClean="0"/>
              <a:t>Poprawa </a:t>
            </a:r>
            <a:r>
              <a:rPr lang="pl-PL" b="1" i="1" dirty="0"/>
              <a:t>warunków prawnych i administracyjnych do prowadzenia efektywnej polityki rozwoju gosp. przez Miasto Konin przez opracowanie nowego modelu zmiany formy realizacji usług dotyczącego rozwoju gosp. na kontraktowanie i nowych narzędzi badających jakość oraz efektywność ekonomiczną i społeczną realizacji tych </a:t>
            </a:r>
            <a:r>
              <a:rPr lang="pl-PL" b="1" i="1" dirty="0" smtClean="0"/>
              <a:t>usług.</a:t>
            </a:r>
            <a:endParaRPr lang="pl-PL" b="1" dirty="0"/>
          </a:p>
          <a:p>
            <a:pPr algn="just"/>
            <a:r>
              <a:rPr lang="pl-PL" b="1" dirty="0" smtClean="0"/>
              <a:t>Cele szczegółowe</a:t>
            </a:r>
          </a:p>
          <a:p>
            <a:pPr lvl="0" algn="just"/>
            <a:r>
              <a:rPr lang="pl-PL" i="1" dirty="0"/>
              <a:t>Zwiększenie potencjału prawnego i administracyjnego Miasta Konina do prowadzenia długoterminowej </a:t>
            </a:r>
            <a:r>
              <a:rPr lang="pl-PL" i="1" dirty="0" smtClean="0"/>
              <a:t>i </a:t>
            </a:r>
            <a:r>
              <a:rPr lang="pl-PL" i="1" dirty="0"/>
              <a:t>wydajnej współpracy z minimum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1 </a:t>
            </a:r>
            <a:r>
              <a:rPr lang="pl-PL" i="1" dirty="0"/>
              <a:t>organizacją pozarządową w obszarze wsparcia rozwoju gospodarczego </a:t>
            </a:r>
            <a:br>
              <a:rPr lang="pl-PL" i="1" dirty="0"/>
            </a:br>
            <a:r>
              <a:rPr lang="pl-PL" i="1" dirty="0"/>
              <a:t>w terminie od 1 lutego 2012 r. do 31 marca 2015 r.</a:t>
            </a:r>
            <a:endParaRPr lang="pl-PL" dirty="0"/>
          </a:p>
          <a:p>
            <a:pPr lvl="0" algn="just"/>
            <a:r>
              <a:rPr lang="pl-PL" i="1" dirty="0"/>
              <a:t>Zwiększenie dostępu do wypracowanego modelu i narzędzi badawczych oceniających realizację usług </a:t>
            </a:r>
            <a:r>
              <a:rPr lang="pl-PL" i="1" dirty="0" smtClean="0"/>
              <a:t>z </a:t>
            </a:r>
            <a:r>
              <a:rPr lang="pl-PL" i="1" dirty="0"/>
              <a:t>zakresu wspierania rozwoju gosp. wśród 100 osób pracujących w urzędach miast na prawach powiatu, NGO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</a:t>
            </a:r>
            <a:r>
              <a:rPr lang="pl-PL" i="1" dirty="0"/>
              <a:t>instytucji otoczenia biznesu, poprzez działania upowszechniające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</a:t>
            </a:r>
            <a:r>
              <a:rPr lang="pl-PL" i="1" dirty="0"/>
              <a:t>włączające do głównego nurtu polityki </a:t>
            </a:r>
            <a:r>
              <a:rPr lang="pl-PL" i="1" dirty="0" smtClean="0"/>
              <a:t>w </a:t>
            </a:r>
            <a:r>
              <a:rPr lang="pl-PL" i="1" dirty="0"/>
              <a:t>terminie od 1 czerwca 2012 r. do 31 marca 2015 r.</a:t>
            </a:r>
            <a:endParaRPr lang="pl-PL" dirty="0"/>
          </a:p>
          <a:p>
            <a:endParaRPr lang="pl-PL" b="1" dirty="0" smtClean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0551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Ewaluacja zewnętrzna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Doradztwo Społeczne i Gospodarcze, Poznań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Termin realizacji: </a:t>
            </a:r>
            <a:r>
              <a:rPr lang="pl-PL" dirty="0" smtClean="0"/>
              <a:t>Lipiec – Październik 2014 r.</a:t>
            </a:r>
          </a:p>
          <a:p>
            <a:endParaRPr lang="pl-PL" dirty="0" smtClean="0"/>
          </a:p>
          <a:p>
            <a:r>
              <a:rPr lang="pl-PL" b="1" dirty="0" smtClean="0"/>
              <a:t>Uczestnicy ewaluacji: </a:t>
            </a:r>
          </a:p>
          <a:p>
            <a:r>
              <a:rPr lang="pl-PL" dirty="0" smtClean="0"/>
              <a:t>przedstawiciele i pracownicy UM w Koninie, </a:t>
            </a:r>
          </a:p>
          <a:p>
            <a:r>
              <a:rPr lang="pl-PL" dirty="0" smtClean="0"/>
              <a:t>radni, </a:t>
            </a:r>
          </a:p>
          <a:p>
            <a:r>
              <a:rPr lang="pl-PL" dirty="0" smtClean="0"/>
              <a:t>przedstawiciele </a:t>
            </a:r>
            <a:r>
              <a:rPr lang="pl-PL" dirty="0" err="1" smtClean="0"/>
              <a:t>NGO’s</a:t>
            </a:r>
            <a:r>
              <a:rPr lang="pl-PL" dirty="0" smtClean="0"/>
              <a:t> działających w zakresie rozwoju gospodarczego przedsiębiorczości, </a:t>
            </a:r>
          </a:p>
          <a:p>
            <a:r>
              <a:rPr lang="pl-PL" dirty="0" smtClean="0"/>
              <a:t>eksperci (m.in. </a:t>
            </a:r>
            <a:r>
              <a:rPr lang="pl-PL" dirty="0"/>
              <a:t>p</a:t>
            </a:r>
            <a:r>
              <a:rPr lang="pl-PL" dirty="0" smtClean="0"/>
              <a:t>rzedstawiciele IOB, JST), </a:t>
            </a:r>
          </a:p>
          <a:p>
            <a:r>
              <a:rPr lang="pl-PL" dirty="0" smtClean="0"/>
              <a:t>kadra projektu.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Ewaluacja zewnętrzna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2483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70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Wstępne wnioski </a:t>
            </a:r>
            <a:br>
              <a:rPr lang="pl-PL" dirty="0" smtClean="0"/>
            </a:br>
            <a:r>
              <a:rPr lang="pl-PL" dirty="0" smtClean="0"/>
              <a:t>z ewaluacji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Działania prowadzone przez NGO w zakresie promocji gospodarczej są </a:t>
            </a:r>
            <a:r>
              <a:rPr lang="pl-PL" b="1" dirty="0" smtClean="0"/>
              <a:t>bardziej efektywne </a:t>
            </a:r>
            <a:r>
              <a:rPr lang="pl-PL" dirty="0" smtClean="0"/>
              <a:t>niż działania prowadzone przez administrację</a:t>
            </a:r>
          </a:p>
          <a:p>
            <a:pPr lvl="1" algn="just"/>
            <a:r>
              <a:rPr lang="pl-PL" dirty="0" smtClean="0"/>
              <a:t>Skuteczna promocja Konina jest działaniem rozpisanym na wiele lat, </a:t>
            </a:r>
            <a:r>
              <a:rPr lang="pl-PL" dirty="0"/>
              <a:t>ale już teraz widać, że FIM zrobiła więcej w tym zakresie niż administracja </a:t>
            </a:r>
          </a:p>
          <a:p>
            <a:pPr algn="just"/>
            <a:r>
              <a:rPr lang="pl-PL" dirty="0" smtClean="0"/>
              <a:t>Jednocześnie założony w projekcie </a:t>
            </a:r>
            <a:r>
              <a:rPr lang="pl-PL" b="1" dirty="0" smtClean="0"/>
              <a:t>poziom wskaźników efektywności nie jest możliwy do osiągnięcia w tak krótkim czasie (10 miesięcy)</a:t>
            </a:r>
          </a:p>
          <a:p>
            <a:pPr lvl="1" algn="just"/>
            <a:r>
              <a:rPr lang="pl-PL" dirty="0" smtClean="0"/>
              <a:t>Brak efektów (pozyskania inwestora)</a:t>
            </a:r>
          </a:p>
          <a:p>
            <a:pPr lvl="1" algn="just"/>
            <a:r>
              <a:rPr lang="pl-PL" dirty="0" smtClean="0"/>
              <a:t>Stworzony w ramach projektu standard obejmował realizację zadań w ciągu 24 miesięcy, a konkurs dla oferenta został rozpisany na 10 miesięcy </a:t>
            </a:r>
          </a:p>
          <a:p>
            <a:pPr lvl="1" algn="just"/>
            <a:r>
              <a:rPr lang="pl-PL" dirty="0" smtClean="0"/>
              <a:t>Konieczna była weryfikacja wskaźników do osiągnięcia w ramach projektu (listy intencyjne zamiast umów inwestycyjnych</a:t>
            </a:r>
            <a:r>
              <a:rPr lang="pl-PL" dirty="0" smtClean="0"/>
              <a:t>)</a:t>
            </a:r>
            <a:endParaRPr lang="pl-PL" dirty="0" smtClean="0"/>
          </a:p>
          <a:p>
            <a:r>
              <a:rPr lang="pl-PL" dirty="0" smtClean="0"/>
              <a:t>Ocena wykorzystania nowoczesnych narzędzi marketingowych – w szczególności portalu internetowego i mediów </a:t>
            </a:r>
            <a:r>
              <a:rPr lang="pl-PL" dirty="0" err="1" smtClean="0"/>
              <a:t>społecznościowych</a:t>
            </a:r>
            <a:r>
              <a:rPr lang="pl-PL" dirty="0" smtClean="0"/>
              <a:t>. Czy wykorzystano ich potencjał?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46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366" y="1123836"/>
            <a:ext cx="2947482" cy="4601183"/>
          </a:xfrm>
        </p:spPr>
        <p:txBody>
          <a:bodyPr/>
          <a:lstStyle/>
          <a:p>
            <a:r>
              <a:rPr lang="pl-PL" dirty="0" smtClean="0"/>
              <a:t>Wstępne wnioski </a:t>
            </a:r>
            <a:br>
              <a:rPr lang="pl-PL" dirty="0" smtClean="0"/>
            </a:br>
            <a:r>
              <a:rPr lang="pl-PL" dirty="0" smtClean="0"/>
              <a:t>z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Zlecanie zadania publicznego w trybie</a:t>
            </a:r>
            <a:r>
              <a:rPr lang="pl-PL" b="1" dirty="0" smtClean="0"/>
              <a:t> Ustawy o Działalności Pożytku Publicznego i o Wolontariacie </a:t>
            </a:r>
            <a:r>
              <a:rPr lang="pl-PL" dirty="0" smtClean="0"/>
              <a:t>zawęziło potencjalny rynek realizatorów</a:t>
            </a:r>
          </a:p>
          <a:p>
            <a:pPr lvl="1" algn="just"/>
            <a:r>
              <a:rPr lang="pl-PL" dirty="0" smtClean="0"/>
              <a:t>W efekcie pojawiły się problemy z wyłonieniem realizatora (mało organizacji o odpowiednim profilu i doświadczeniu)</a:t>
            </a:r>
          </a:p>
          <a:p>
            <a:pPr lvl="1" algn="just"/>
            <a:endParaRPr lang="pl-PL" dirty="0"/>
          </a:p>
          <a:p>
            <a:pPr marL="0" indent="0" algn="just">
              <a:buNone/>
            </a:pPr>
            <a:r>
              <a:rPr lang="pl-PL" b="1" i="1" u="sng" dirty="0" smtClean="0">
                <a:solidFill>
                  <a:schemeClr val="accent1"/>
                </a:solidFill>
              </a:rPr>
              <a:t>PYTANIA: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W jaki sposób wykorzystywać w promocji gospodarczej miasta </a:t>
            </a:r>
            <a:r>
              <a:rPr lang="pl-PL" b="1" i="1" dirty="0" smtClean="0">
                <a:solidFill>
                  <a:schemeClr val="accent1"/>
                </a:solidFill>
              </a:rPr>
              <a:t>I</a:t>
            </a:r>
            <a:r>
              <a:rPr lang="pl-PL" b="1" i="1" dirty="0" smtClean="0">
                <a:solidFill>
                  <a:schemeClr val="accent1"/>
                </a:solidFill>
              </a:rPr>
              <a:t>nternet i media </a:t>
            </a:r>
            <a:r>
              <a:rPr lang="pl-PL" b="1" i="1" dirty="0" err="1" smtClean="0">
                <a:solidFill>
                  <a:schemeClr val="accent1"/>
                </a:solidFill>
              </a:rPr>
              <a:t>społecznościowe</a:t>
            </a:r>
            <a:r>
              <a:rPr lang="pl-PL" b="1" i="1" dirty="0" smtClean="0">
                <a:solidFill>
                  <a:schemeClr val="accent1"/>
                </a:solidFill>
              </a:rPr>
              <a:t>?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Czy </a:t>
            </a:r>
            <a:r>
              <a:rPr lang="pl-PL" b="1" i="1" dirty="0" smtClean="0">
                <a:solidFill>
                  <a:schemeClr val="accent1"/>
                </a:solidFill>
              </a:rPr>
              <a:t>to, że w realizacji zadania publicznego z obszaru promocji gospodarczej biorą udział wyłącznie organizacje pozarządowe jest efektywne z punktu widzenia celów projektu?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Czy przetarg w trybie PZP zwiększyłby liczbę podmiotów starających się o realizację zadania i jakość jego wykonania?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Czy organizacje pozarządowe będą w stanie skutecznie konkurować w takim przetargu z podmiotami prywatnymi?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17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Wstępne wnioski </a:t>
            </a:r>
            <a:br>
              <a:rPr lang="pl-PL" dirty="0" smtClean="0"/>
            </a:br>
            <a:r>
              <a:rPr lang="pl-PL" dirty="0" smtClean="0"/>
              <a:t>z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Fundacja, która wygrała konkurs jest </a:t>
            </a:r>
            <a:r>
              <a:rPr lang="pl-PL" dirty="0"/>
              <a:t>z Lublina, realizowała działanie na nieznanym sobie rynku – długi czas na jego rozpoznanie, dłuższy czas oczekiwania na </a:t>
            </a:r>
            <a:r>
              <a:rPr lang="pl-PL" dirty="0" smtClean="0"/>
              <a:t>efekty, początkowe problemy z komunikacją z UM Konina, tworzenie zespołu lokalnego zajęło około pół roku.</a:t>
            </a:r>
          </a:p>
          <a:p>
            <a:pPr lvl="1" algn="just"/>
            <a:r>
              <a:rPr lang="pl-PL" dirty="0" smtClean="0"/>
              <a:t>Problemy ze znalezieniem kompetentnej kadry – znającej lokalne realia i cieszącej się zaufaniem lokalnego sektora MŚP</a:t>
            </a:r>
          </a:p>
          <a:p>
            <a:pPr lvl="1"/>
            <a:endParaRPr lang="pl-PL" dirty="0"/>
          </a:p>
          <a:p>
            <a:pPr marL="0" indent="0" algn="just">
              <a:buNone/>
            </a:pPr>
            <a:r>
              <a:rPr lang="pl-PL" b="1" i="1" u="sng" dirty="0">
                <a:solidFill>
                  <a:schemeClr val="accent1"/>
                </a:solidFill>
              </a:rPr>
              <a:t>PYTANIA:</a:t>
            </a:r>
          </a:p>
          <a:p>
            <a:pPr algn="just"/>
            <a:r>
              <a:rPr lang="pl-PL" b="1" i="1" dirty="0">
                <a:solidFill>
                  <a:schemeClr val="accent1"/>
                </a:solidFill>
              </a:rPr>
              <a:t>Czy </a:t>
            </a:r>
            <a:r>
              <a:rPr lang="pl-PL" b="1" i="1" dirty="0" smtClean="0">
                <a:solidFill>
                  <a:schemeClr val="accent1"/>
                </a:solidFill>
              </a:rPr>
              <a:t>w ogłoszeniu o konkursie powinien być zawarty zapis o obowiązkowym partnerstwie lokalnym/ z lokalnymi organizacjami (np. IOB) oferentów</a:t>
            </a:r>
            <a:r>
              <a:rPr lang="pl-PL" b="1" i="1" dirty="0" smtClean="0">
                <a:solidFill>
                  <a:schemeClr val="accent1"/>
                </a:solidFill>
              </a:rPr>
              <a:t>?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Jakie korzyści można uzyskać poprzez zastosowanie takiej klauzuli?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Jakie ograniczenia/problemy mogą pojawić się przy zastosowaniu takiego zapisu?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Czy IOB w Polsce dysponują wystarczającym potencjałem (kadrowym, materialnym, merytorycznym)?</a:t>
            </a:r>
            <a:endParaRPr lang="pl-PL" b="1" i="1" dirty="0" smtClean="0">
              <a:solidFill>
                <a:schemeClr val="accent1"/>
              </a:solidFill>
            </a:endParaRPr>
          </a:p>
          <a:p>
            <a:pPr lvl="1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34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Wstępne wnioski </a:t>
            </a:r>
            <a:br>
              <a:rPr lang="pl-PL" dirty="0" smtClean="0"/>
            </a:br>
            <a:r>
              <a:rPr lang="pl-PL" dirty="0" smtClean="0"/>
              <a:t>z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Problemy z wyłonieniem oferenta – zlecanie jedynie w trybie UOPP nieefektywne/mało efektywne dla realizacji celów? Może rozszerzyć o PZP?</a:t>
            </a:r>
          </a:p>
          <a:p>
            <a:pPr lvl="1"/>
            <a:r>
              <a:rPr lang="pl-PL" dirty="0" smtClean="0"/>
              <a:t>Zbyt mało NGO zajmujących się promocją gospodarczą </a:t>
            </a:r>
          </a:p>
          <a:p>
            <a:pPr lvl="1"/>
            <a:r>
              <a:rPr lang="pl-PL" dirty="0" smtClean="0"/>
              <a:t>Byłaby konkurencja między NGO a firmami </a:t>
            </a:r>
          </a:p>
          <a:p>
            <a:pPr lvl="1"/>
            <a:r>
              <a:rPr lang="pl-PL" dirty="0" smtClean="0"/>
              <a:t>Możliwość włączenia IOB, które nie zawsze posiadają status NGO</a:t>
            </a:r>
            <a:endParaRPr lang="pl-PL" dirty="0" smtClean="0"/>
          </a:p>
          <a:p>
            <a:pPr lvl="1"/>
            <a:r>
              <a:rPr lang="pl-PL" dirty="0" smtClean="0"/>
              <a:t>Zainteresowanie konkursem było niskie (zgodnie </a:t>
            </a:r>
            <a:r>
              <a:rPr lang="pl-PL" dirty="0" smtClean="0"/>
              <a:t>z przewidywaniami</a:t>
            </a:r>
            <a:r>
              <a:rPr lang="pl-PL" dirty="0" smtClean="0"/>
              <a:t>)</a:t>
            </a:r>
          </a:p>
          <a:p>
            <a:r>
              <a:rPr lang="pl-PL" dirty="0" smtClean="0"/>
              <a:t>Standard powinien być realizowany przez min. 24 miesiące</a:t>
            </a:r>
          </a:p>
          <a:p>
            <a:r>
              <a:rPr lang="pl-PL" dirty="0" smtClean="0"/>
              <a:t>Wskaźniki w standardzie niemożliwe do osiągnięcia przez 10 miesięcy (długość realizacji zadania publicznego) – zabrakło czasu</a:t>
            </a:r>
          </a:p>
          <a:p>
            <a:r>
              <a:rPr lang="pl-PL" dirty="0" smtClean="0"/>
              <a:t>Fundacja FIM jest z Lublina, realizowała działanie na nieznanym sobie rynku – długi czas na jego rozpoznanie, dłuższy czas oczekiwania na efekty</a:t>
            </a:r>
          </a:p>
          <a:p>
            <a:pPr lvl="1"/>
            <a:r>
              <a:rPr lang="pl-PL" dirty="0" smtClean="0"/>
              <a:t>Może zapis obowiązkowym partnerstwie lokalnym/ z lokalnymi NGO w konkursie?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91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Wstępne wnioski </a:t>
            </a:r>
            <a:br>
              <a:rPr lang="pl-PL" dirty="0" smtClean="0"/>
            </a:br>
            <a:r>
              <a:rPr lang="pl-PL" dirty="0" smtClean="0"/>
              <a:t>z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Przykładowe modele na przyszłość:</a:t>
            </a:r>
          </a:p>
          <a:p>
            <a:pPr algn="just"/>
            <a:r>
              <a:rPr lang="pl-PL" dirty="0" smtClean="0"/>
              <a:t>Promocja gospodarcza Miasta poprzez spółkę miejską?</a:t>
            </a:r>
          </a:p>
          <a:p>
            <a:pPr algn="just"/>
            <a:r>
              <a:rPr lang="pl-PL" dirty="0" smtClean="0"/>
              <a:t>Budowanie potencjału konińskich NGO i zlecanie zadań z zakresu promocji gospodarczej sektorowi pozarządowemu?</a:t>
            </a:r>
          </a:p>
          <a:p>
            <a:pPr algn="just"/>
            <a:r>
              <a:rPr lang="pl-PL" dirty="0" smtClean="0"/>
              <a:t>Mix obu podejść, np. spółka miejska zlecająca część zadań w trybie PZP, ale z wykorzystaniem klauzuli społecznych i/lub obowiązków zawierania partnerstw międzysektorowych?</a:t>
            </a:r>
            <a:endParaRPr lang="pl-PL" dirty="0" smtClean="0"/>
          </a:p>
          <a:p>
            <a:pPr lvl="1"/>
            <a:endParaRPr lang="pl-PL" dirty="0"/>
          </a:p>
          <a:p>
            <a:pPr marL="0" indent="0" algn="just">
              <a:buNone/>
            </a:pPr>
            <a:r>
              <a:rPr lang="pl-PL" b="1" i="1" u="sng" dirty="0">
                <a:solidFill>
                  <a:schemeClr val="accent1"/>
                </a:solidFill>
              </a:rPr>
              <a:t>PYTANIA: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Które z podejść jest skuteczniejsze i efektywniejsze</a:t>
            </a:r>
            <a:r>
              <a:rPr lang="pl-PL" b="1" i="1" dirty="0" smtClean="0">
                <a:solidFill>
                  <a:schemeClr val="accent1"/>
                </a:solidFill>
              </a:rPr>
              <a:t>?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Jaki horyzont czasowy wdrażania?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Długofalowe efekty/skutki przedstawionych modeli</a:t>
            </a:r>
            <a:r>
              <a:rPr lang="pl-PL" b="1" i="1" dirty="0" smtClean="0">
                <a:solidFill>
                  <a:schemeClr val="accent1"/>
                </a:solidFill>
              </a:rPr>
              <a:t>? </a:t>
            </a:r>
          </a:p>
          <a:p>
            <a:pPr algn="just"/>
            <a:r>
              <a:rPr lang="pl-PL" b="1" i="1" dirty="0" smtClean="0">
                <a:solidFill>
                  <a:schemeClr val="accent1"/>
                </a:solidFill>
              </a:rPr>
              <a:t>Czy nie warto budować potencjału konińskich NGO?</a:t>
            </a:r>
            <a:endParaRPr lang="pl-PL" b="1" i="1" dirty="0" smtClean="0">
              <a:solidFill>
                <a:schemeClr val="accent1"/>
              </a:solidFill>
            </a:endParaRPr>
          </a:p>
          <a:p>
            <a:pPr lvl="1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02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Ramka</Template>
  <TotalTime>293</TotalTime>
  <Words>747</Words>
  <Application>Microsoft Office PowerPoint</Application>
  <PresentationFormat>Panoramiczny</PresentationFormat>
  <Paragraphs>78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Ramka</vt:lpstr>
      <vt:lpstr>Wstępne wnioski  z ewaluacji zewnętrznej</vt:lpstr>
      <vt:lpstr>Cele projektu</vt:lpstr>
      <vt:lpstr>Ewaluacja zewnętrzna </vt:lpstr>
      <vt:lpstr>Ewaluacja zewnętrzna </vt:lpstr>
      <vt:lpstr>Wstępne wnioski  z ewaluacji </vt:lpstr>
      <vt:lpstr>Wstępne wnioski  z ewaluacji</vt:lpstr>
      <vt:lpstr>Wstępne wnioski  z ewaluacji</vt:lpstr>
      <vt:lpstr>Wstępne wnioski  z ewaluacji</vt:lpstr>
      <vt:lpstr>Wstępne wnioski  z ewaluacji</vt:lpstr>
      <vt:lpstr>SUKCESY?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Wstępne wnioski z ewaluacji</dc:title>
  <dc:creator>ML</dc:creator>
  <cp:lastModifiedBy>Marcin Wojtkowiak</cp:lastModifiedBy>
  <cp:revision>60</cp:revision>
  <dcterms:created xsi:type="dcterms:W3CDTF">2014-08-25T13:23:46Z</dcterms:created>
  <dcterms:modified xsi:type="dcterms:W3CDTF">2014-08-29T08:11:20Z</dcterms:modified>
</cp:coreProperties>
</file>