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59" r:id="rId6"/>
    <p:sldId id="269" r:id="rId7"/>
    <p:sldId id="268" r:id="rId8"/>
    <p:sldId id="270" r:id="rId9"/>
    <p:sldId id="263" r:id="rId10"/>
    <p:sldId id="266" r:id="rId11"/>
    <p:sldId id="267" r:id="rId12"/>
    <p:sldId id="262" r:id="rId13"/>
    <p:sldId id="258" r:id="rId14"/>
    <p:sldId id="276" r:id="rId15"/>
    <p:sldId id="277" r:id="rId16"/>
    <p:sldId id="278" r:id="rId17"/>
    <p:sldId id="279" r:id="rId18"/>
    <p:sldId id="280" r:id="rId19"/>
    <p:sldId id="257" r:id="rId20"/>
    <p:sldId id="271" r:id="rId21"/>
    <p:sldId id="272" r:id="rId22"/>
    <p:sldId id="273" r:id="rId23"/>
    <p:sldId id="274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89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32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47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51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55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90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46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93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2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9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8809-0D47-4C9D-BA9A-2BEA18A14186}" type="datetimeFigureOut">
              <a:rPr lang="pl-PL" smtClean="0"/>
              <a:t>2014-08-29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A1E4-FDC7-49E4-86BE-578F5DF3AB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37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b="1" dirty="0" smtClean="0"/>
              <a:t>Outsourcing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Cecha nowoczesnego zarządzania w samorządzie terytorialnym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40138"/>
            <a:ext cx="9144000" cy="1655762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ZBIGNIEW WEJCMAN, 2014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853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U PODŁOŻA </a:t>
            </a:r>
            <a:r>
              <a:rPr lang="pl-PL" sz="4000" b="1" i="1" dirty="0" smtClean="0"/>
              <a:t>NEW PUBLIC MANAGEMENT</a:t>
            </a:r>
            <a:endParaRPr lang="pl-PL" sz="4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16100"/>
            <a:ext cx="10858500" cy="47879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000" dirty="0" smtClean="0"/>
              <a:t>Przełom lat 70 i 80. XX w. to intensywny czas dyskusji i poszukiwań metod przezwyciężenia narastającego kryzysu zaufania obywateli do instytucji publicznych i administracji, które – funkcjonują w dobie intensywnego rozwoju przedsiębiorstw i nowych technologii – mentalnie i organizacyjnie zdawały się nie nadążać za współczesnością, oferują relatywnie i faktycznie usługi coraz gorszej jakości.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endParaRPr lang="pl-PL" sz="3000" dirty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3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5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prstClr val="black"/>
                </a:solidFill>
              </a:rPr>
              <a:t>U PODŁOŻA </a:t>
            </a:r>
            <a:r>
              <a:rPr lang="pl-PL" sz="4000" b="1" i="1" dirty="0">
                <a:solidFill>
                  <a:prstClr val="black"/>
                </a:solidFill>
              </a:rPr>
              <a:t>NEW PUBLIC MANAGEMENT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800" y="1562100"/>
            <a:ext cx="11226800" cy="4927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Okres ten cechuje – szczególnie w USA – występowanie w społeczeństwie powszechnego odczucia, że tradycyjna, biurokratycznie zorganizowana administracja publiczna jest bezużyteczna i w tym kształcie nie ma przyszłości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300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>
                <a:solidFill>
                  <a:prstClr val="black"/>
                </a:solidFill>
              </a:rPr>
              <a:t>W </a:t>
            </a:r>
            <a:r>
              <a:rPr lang="pl-PL" sz="3000" dirty="0">
                <a:solidFill>
                  <a:prstClr val="black"/>
                </a:solidFill>
              </a:rPr>
              <a:t>efekcie, społeczeństwo amerykańskie utraciło wiarę w federalną administrację publiczną, która – w ich opinii - marnotrawiła blisko połowę gromadzonych podatków. W różnych ocenach i badaniach równie źle wypadały też administracje stanowe i lokalne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3000" dirty="0" smtClean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Z kolei wielu urzędnikom przeszkadzała świadomość, że ich praca jest źle oceniana przez współobywateli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77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OUTSOURCING W ZARZĄDZANIU PUBLICZNYM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Koncepcja „nowego zarządzania publicznego” (NPM) pojawiła się w Wielkiej Brytanii, Australii i Nowej Zelandii w latach 80. XX w., niewiele później stając się wiodącym modelem kierowania jednostkami administracji publicznej w USA.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3000" dirty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W różnych zakresach NPM występuje dzisiaj właściwie w każdym kraju europejskim, także w Polsce (kontraktowanie)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428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i="1" cap="all" dirty="0" smtClean="0"/>
              <a:t>New Public Management</a:t>
            </a:r>
            <a:r>
              <a:rPr lang="pl-PL" sz="4000" b="1" dirty="0" smtClean="0"/>
              <a:t>: ZA MNIEJ - WIĘCEJ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1600200"/>
            <a:ext cx="10871200" cy="45767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200" dirty="0" smtClean="0"/>
              <a:t>Poprzez wdrożenie NZP oczekuje się, że </a:t>
            </a:r>
            <a:r>
              <a:rPr lang="pl-PL" sz="3200" dirty="0"/>
              <a:t>administracja publiczna zwróci większą uwagę na sposób, w jaki czyni użytek ze swoich ludzkich, rzeczowych i finansowych </a:t>
            </a:r>
            <a:r>
              <a:rPr lang="pl-PL" sz="3200" dirty="0" smtClean="0"/>
              <a:t>zasobów</a:t>
            </a:r>
            <a:r>
              <a:rPr lang="pl-PL" sz="3200" dirty="0"/>
              <a:t>. Nowe </a:t>
            </a:r>
            <a:r>
              <a:rPr lang="pl-PL" sz="3200" dirty="0" smtClean="0"/>
              <a:t>Zarządzanie Publiczne kładzie nacisk </a:t>
            </a:r>
            <a:r>
              <a:rPr lang="pl-PL" sz="3200" dirty="0"/>
              <a:t>na zmniejszenie</a:t>
            </a:r>
            <a:r>
              <a:rPr lang="pl-PL" sz="3200" b="1" dirty="0"/>
              <a:t> kosztów</a:t>
            </a:r>
            <a:r>
              <a:rPr lang="pl-PL" sz="3200" dirty="0"/>
              <a:t> </a:t>
            </a:r>
            <a:r>
              <a:rPr lang="pl-PL" sz="3200" dirty="0" smtClean="0"/>
              <a:t>świadczenia </a:t>
            </a:r>
            <a:r>
              <a:rPr lang="pl-PL" sz="3200" dirty="0"/>
              <a:t>usług publicznych, a jednocześnie na </a:t>
            </a:r>
            <a:r>
              <a:rPr lang="pl-PL" sz="3200" dirty="0" smtClean="0"/>
              <a:t>zwiększenia </a:t>
            </a:r>
            <a:r>
              <a:rPr lang="pl-PL" sz="3200" dirty="0"/>
              <a:t>ich </a:t>
            </a:r>
            <a:r>
              <a:rPr lang="pl-PL" sz="3200" b="1" dirty="0" smtClean="0"/>
              <a:t>jakości</a:t>
            </a:r>
            <a:endParaRPr lang="pl-PL" sz="32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3200" dirty="0" smtClean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200" dirty="0" smtClean="0"/>
              <a:t>W zamyśle Nowego Zarządzania Publicznego chodzi zatem o </a:t>
            </a:r>
            <a:r>
              <a:rPr lang="pl-PL" sz="3200" dirty="0"/>
              <a:t>osiągnięcie więcej mniejszym nakładem </a:t>
            </a:r>
            <a:endParaRPr lang="pl-PL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496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NOWA ROLA AP I JEJ PRACOWNIKÓW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1498600"/>
            <a:ext cx="11290300" cy="4678363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24000"/>
              </a:lnSpc>
              <a:spcBef>
                <a:spcPts val="0"/>
              </a:spcBef>
            </a:pPr>
            <a:r>
              <a:rPr lang="pl-PL" sz="3000" dirty="0" smtClean="0"/>
              <a:t>Administracja publiczna powinna być zorientowana najpierw na osiąganie wyników typu „</a:t>
            </a:r>
            <a:r>
              <a:rPr lang="pl-PL" sz="3000" i="1" dirty="0" err="1" smtClean="0"/>
              <a:t>outcomes</a:t>
            </a:r>
            <a:r>
              <a:rPr lang="pl-PL" sz="3000" dirty="0" smtClean="0"/>
              <a:t>” i „</a:t>
            </a:r>
            <a:r>
              <a:rPr lang="pl-PL" sz="3000" i="1" dirty="0" err="1" smtClean="0"/>
              <a:t>outputs</a:t>
            </a:r>
            <a:r>
              <a:rPr lang="pl-PL" sz="3000" dirty="0" smtClean="0"/>
              <a:t>” (mierzonych wg standardów lub wskaźników), a dopiero później na wejścia i procesy działania</a:t>
            </a:r>
          </a:p>
          <a:p>
            <a:pPr marL="0" algn="just">
              <a:lnSpc>
                <a:spcPct val="124000"/>
              </a:lnSpc>
              <a:spcBef>
                <a:spcPts val="0"/>
              </a:spcBef>
            </a:pPr>
            <a:endParaRPr lang="pl-PL" sz="3000" dirty="0" smtClean="0"/>
          </a:p>
          <a:p>
            <a:pPr marL="0" algn="just">
              <a:lnSpc>
                <a:spcPct val="124000"/>
              </a:lnSpc>
              <a:spcBef>
                <a:spcPts val="0"/>
              </a:spcBef>
            </a:pPr>
            <a:r>
              <a:rPr lang="pl-PL" sz="3000" dirty="0" smtClean="0"/>
              <a:t>Aby osiągnąć wyniki, administracja publiczna powinna, tam gdzie dostarcza rzeczy i świadczy usługi, czynić lepszy użytek z mechanizmów rynkowej konkurencji, głównie poprzez outsourcing oraz urynkowienie dostarczania dóbr i uspołecznienie świadczenia usług publicznych (ale też reorganizacja jednostek AP w kierunku </a:t>
            </a:r>
            <a:r>
              <a:rPr lang="pl-PL" sz="3000" dirty="0" err="1" smtClean="0"/>
              <a:t>dezagregacji</a:t>
            </a:r>
            <a:r>
              <a:rPr lang="pl-PL" sz="3000" dirty="0" smtClean="0"/>
              <a:t> oraz tworzenie nowych rynkowych podmiotów publicznych)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722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NOWA ROLA AP I JEJ PRACOWNIKÓW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6100" y="1825624"/>
            <a:ext cx="10807700" cy="4549775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Uwolnienie kierownictwa: konkurencja, oczekiwania konsumentów oraz odpowiedzialność za wyniki oznacza dla kierowników w administracji publicznej, że mają z czynić najlepszy użytek ze swoich pracowników i budżetów, powinni zatem dysponować swobodą w korzystaniu z nich (deregulacja i samodzielne zarządzanie w granicach budżetu)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dirty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Pracownikom w administracji publicznej należy stworzyć warunki do przejawiania inicjatywy i podejmowania decyzji, aby lepiej służyli konsumentom i osiągali lepsze wyniki (wzmocnienie pracowników)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246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NOWA ROLA AP I JEJ PRACOWNIKÓW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4500" y="1587500"/>
            <a:ext cx="11188700" cy="4813300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Jednostki, organy i agencje rządowe/samorządowe powinny postrzegać osoby i organizacje, z którymi wchodzą w kontakt, jako swoich klientów czy konsumentów, których potrzeby należy znać i zaspakajać (ale zgodnie z zasadą „</a:t>
            </a:r>
            <a:r>
              <a:rPr lang="pl-PL" i="1" dirty="0" smtClean="0"/>
              <a:t>sterować, a nie wiosłować</a:t>
            </a:r>
            <a:r>
              <a:rPr lang="pl-PL" dirty="0" smtClean="0"/>
              <a:t>”, czyli gwarantować, nie dostarczać)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dirty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„Rządzenie bez rządu”, co oznacza nowe relacje między AP, biznesem i </a:t>
            </a:r>
            <a:r>
              <a:rPr lang="pl-PL" dirty="0" err="1" smtClean="0"/>
              <a:t>NGOs</a:t>
            </a:r>
            <a:r>
              <a:rPr lang="pl-PL" dirty="0" smtClean="0"/>
              <a:t> - sieciowe i współzależne, a nie hierarchiczne – w procesie planowania, świadczenia i oceny usług publicznych 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50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NOWE FUNKCJE PRACOWNIKÓW JST wg NPM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1690688"/>
            <a:ext cx="11201400" cy="4862512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3000" dirty="0" smtClean="0"/>
              <a:t>popularyzator spraw lokalnych – w tej roli urzędnik kierujący odpowiada za zakomunikowanie społeczności lokalnej istotnych aspektów i uwarunkowań jej funkcjonowania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30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3000" dirty="0" smtClean="0"/>
              <a:t>architekt konsensusu – w tej roli kierownik odpowiada za wysłuchanie zróżnicowanych opinii grup interesów i zapewnienie, aby znalazły one  jakieś odzwierciedlenie w procesach decyzyjnych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6876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NOWE FUNKCJE PRACOWNIKÓW JST wg NPM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549400"/>
            <a:ext cx="10782300" cy="46275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3500" dirty="0" smtClean="0"/>
              <a:t>interpretator wartości lokalnych – w tej roli osoba kierująca identyfikuje istotne wartości w życiu społeczności lokalnej, odzwierciedlające potrzeby całej społeczności, a nie ograniczonych interesów grup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35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3500" dirty="0" smtClean="0"/>
              <a:t>współwykonawca władzy lokalnej – w tej roli kierownik dzieli się swoją władzą z innymi, pamiętając, że tylko przez zbudowanie silnej sieci połączeń ze społecznością lokalną władza publiczna i jej instytucje mogą odpowiedzieć na jej oczekiwania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307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MIESZKANIEC - OBYWATEL CZY KONSUMENT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7879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sz="3200" dirty="0" smtClean="0"/>
              <a:t>Nowe Zarządzanie Publiczne postrzega mieszkańca danej JST jako konsumenta, co prowadzi do wyraźnego rozróżnienia pomiędzy konsumentem i obywatelem. 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pl-PL" sz="3200" dirty="0" smtClean="0"/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sz="3200" dirty="0" smtClean="0"/>
              <a:t>Rozróżnienie takie jest cenne i pożądane, poprawia bowiem status jednostki i jej możliwości wpływania na jakość oferowanych usług: </a:t>
            </a:r>
            <a:r>
              <a:rPr lang="pl-PL" dirty="0" smtClean="0"/>
              <a:t>„…</a:t>
            </a:r>
            <a:r>
              <a:rPr lang="pl-PL" i="1" dirty="0" smtClean="0"/>
              <a:t>w demokracji liczą się zarówno obywatele, jak i konsumenci. Jednak w trakcie oddawania głosów obywatele rzadko mają okazję wpłynąć na działanie instytucji publicznych, które bezpośrednio kształtują jakość ich życia</a:t>
            </a:r>
            <a:r>
              <a:rPr lang="pl-PL" dirty="0" smtClean="0"/>
              <a:t>…” (Al </a:t>
            </a:r>
            <a:r>
              <a:rPr lang="pl-PL" dirty="0" err="1" smtClean="0"/>
              <a:t>Gore</a:t>
            </a:r>
            <a:r>
              <a:rPr lang="pl-PL" dirty="0" smtClean="0"/>
              <a:t>, wiceprezydent USA)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27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OUTSOURCING – PIERWSZE SKOJARZENIE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0400" y="1524000"/>
            <a:ext cx="10693400" cy="50545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900" dirty="0" smtClean="0"/>
              <a:t>Outsourcing jest określany jako proces nawiązywania współpracy między firmami, polegający na tym, że jedna z nich na zasadach rynkowych dokonuje zakupu od drugiej produktów i usług, które wcześniej były wytwarzane we własnym zakresie.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endParaRPr lang="pl-PL" sz="3900" dirty="0"/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3900" dirty="0" smtClean="0"/>
              <a:t>Celem outsourcingu jest wydzielenie ze struktury firmy jej części na zewnątrz, w celu podniesienia efektywności działań firmy i skoncentrowania działań firmy w obszarze swoich najwyższych kompetencji.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7367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REALIZACJA ZADAŃ JST</a:t>
            </a:r>
            <a:endParaRPr lang="pl-PL" sz="40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917700"/>
            <a:ext cx="11328400" cy="47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16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ZADAŃ JST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200" y="1346200"/>
            <a:ext cx="11709400" cy="49784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Kontraktowanie (pojęcie ze sfery prawnej JST) jest tożsame z terminem „outsourcing usług” w sferze przedsiębiorczości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W procesie świadczenia usług publicznych kontraktowanie oznacza, że zadania publiczne są zlecane w jawnej procedurze (zgodnie z ustawą o działalności pożytku publicznego i o wolontariacie) podmiotom sektora obywatelskiego – w pierwszej kolejności – lub sektorowi biznesu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Kontraktowanie stosuje się głównie w kluczowych obszarach usług społecznych, powierzając (=100% finansowania ze środków JST) podmiotom spoza sfery publicznej realizację zadań zgodnie z określonymi standardami, w tym specyfikacją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85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ZADAŃ W JST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25625"/>
            <a:ext cx="112141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dirty="0" smtClean="0"/>
              <a:t>Dlaczego podmioty III sektora: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pl-PL" dirty="0"/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pl-PL" dirty="0" smtClean="0"/>
              <a:t>zasada pomocniczości (względne pierwszeństwo 3 sektora)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pl-PL" dirty="0" smtClean="0"/>
              <a:t>zasada dialogu społecznego („…</a:t>
            </a:r>
            <a:r>
              <a:rPr lang="pl-PL" i="1" dirty="0" smtClean="0"/>
              <a:t>dialog społeczny następuje również poprzez i w ramach współpracy organów władzy publicznej z organizacjami pozarządowymi - a dotowanie i kontraktowanie stanowi jedną z form współpracy</a:t>
            </a:r>
            <a:r>
              <a:rPr lang="pl-PL" dirty="0" smtClean="0"/>
              <a:t>…”,H. Izdebski 1999) 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pl-PL" dirty="0" smtClean="0"/>
              <a:t>zasada partnerstwa („… </a:t>
            </a:r>
            <a:r>
              <a:rPr lang="pl-PL" i="1" dirty="0" smtClean="0"/>
              <a:t>organizacje pozarządowe mają prawo do </a:t>
            </a:r>
            <a:r>
              <a:rPr lang="pl-PL" i="1" dirty="0" err="1" smtClean="0"/>
              <a:t>współdefiniowania</a:t>
            </a:r>
            <a:r>
              <a:rPr lang="pl-PL" i="1" dirty="0" smtClean="0"/>
              <a:t> zadań publicznych i sposobu ich realizacji</a:t>
            </a:r>
            <a:r>
              <a:rPr lang="pl-PL" dirty="0" smtClean="0"/>
              <a:t>…”, H. Izdebski 1999)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179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ZADAŃ W JST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700" y="1690688"/>
            <a:ext cx="11150600" cy="487521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Działania JST podejmowane są w celu stworzenia możliwości dostępu do usług odpowiadających na potrzeby danej społeczności na trzech poziomach: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000" dirty="0" smtClean="0"/>
              <a:t>odpowiadanie na potrzeby lokalne poprzez zagwarantowanie realizacji usług (komunalnych, kult.-społ., finansowo-rozwojowych)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000" dirty="0" smtClean="0"/>
              <a:t>rozwój metod realizacji usług i uzyskanie informacji o nowych potrzebach  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000" dirty="0" smtClean="0"/>
              <a:t>zapewnienie niezawodności działania systemu świadczenia usług</a:t>
            </a:r>
          </a:p>
          <a:p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952657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W MODELU WSPÓŁPRACY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485900"/>
            <a:ext cx="11341100" cy="5080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Pierwsze otwarte konkursy ofert (Warszawa 1995, uchwała JST)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Obowiązek ogłaszania konkursów ofert przez JST w Polsce (ustawa o działalności pożytku publicznego i o wolontariacie 2003)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Systematyczny wzrost udziału sektora pozarządowego w sferze zadań publicznych przez ostatnie 20 lat (609 mln zł z gmin w 2004 r. do 1,5 mld zł w 2011 r.)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dirty="0" smtClean="0"/>
              <a:t>Model Współpracy z 2012 r. postuluje 3 płaszczyzny: udział </a:t>
            </a:r>
            <a:r>
              <a:rPr lang="pl-PL" dirty="0" err="1" smtClean="0"/>
              <a:t>NGOs</a:t>
            </a:r>
            <a:r>
              <a:rPr lang="pl-PL" dirty="0" smtClean="0"/>
              <a:t> w tworzeniu polityk publicznych, szerokie stosowanie różnych form zlecania zadań publicznych i współpracy niefinansowej oraz lokalnego systemu wsparcia infrastrukturalnego sektora obywatelskiego – każda płaszczyzna liczy 4-7 obszarów oraz zawiera zestaw wskaźników i narzędzi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0568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W SYSTEMIE PRAWA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419224"/>
            <a:ext cx="11455400" cy="51974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dirty="0" smtClean="0"/>
              <a:t>Najszerszy zakres kontraktowania usług publicznych na rzecz organizacji pozarządowych znajdujemy w Ustawie o pożytku publicznym i o wolontariacie. Przepisy Ustawy o finansach publicznych w zakresie udzielania dotacji na realizację zadań publicznych poza sferą pożytku publicznego mają znaczenie marginalne, a Prawo zamówień publicznych stanowi formułę adresowaną przede wszystkim do podmiotów komercyjnych, a nie organizacji pozarządowych. </a:t>
            </a:r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just">
              <a:lnSpc>
                <a:spcPct val="124000"/>
              </a:lnSpc>
              <a:spcBef>
                <a:spcPts val="0"/>
              </a:spcBef>
              <a:buNone/>
            </a:pPr>
            <a:r>
              <a:rPr lang="pl-PL" dirty="0" smtClean="0"/>
              <a:t>Ustawodawca pozostawił organom administracji publicznej możliwość samodzielnego decydowania, czy określone zadania (usługi) należy zlecić na rzecz organizacji pozarządowych w formule </a:t>
            </a:r>
            <a:r>
              <a:rPr lang="pl-PL" dirty="0" err="1" smtClean="0"/>
              <a:t>u.d.p.p.w</a:t>
            </a:r>
            <a:r>
              <a:rPr lang="pl-PL" dirty="0" smtClean="0"/>
              <a:t>. czy w trybie zamówienia publicznego, otwartym również dla innych kontrahentów (działających dla zysku).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756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KONTRAKTOWANIE W SYSTEMIE PRAWA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dirty="0" smtClean="0"/>
              <a:t>Niezależnie od różnic występujących na gruncie poszczególnych ustaw, należy dostrzec, że stanowią one różne wcielenia tego samego mechanizmu – kontraktowania realizacji określonych usług na podstawie szczególnego rodzaju umowy cywilnoprawnej, gdzie wykonawca jest wyłaniany w konkurencyjnej procedurze, a w toku realizacji przedmiotu umowy ponosi odpowiedzialność kontraktową względem zleceniodawcy. Odpowiedzialność publicznoprawna (względem obywateli) pozostaje po stronie zleceniodawcy.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305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JUŻ HENRY FORD…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11239500" cy="47291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… powiedział w 1932 r., że „… </a:t>
            </a:r>
            <a:r>
              <a:rPr lang="pl-PL" sz="3000" i="1" dirty="0" smtClean="0"/>
              <a:t>jeśli jest coś, czego nie potrafimy zrobić wydajniej, taniej i lepiej niż konkurenci, nie ma sensu, żebyśmy to robili i powinniśmy zatrudnić do wykonania tej pracy kogoś, kto zrobi to lepiej niż my</a:t>
            </a:r>
            <a:r>
              <a:rPr lang="pl-PL" sz="3000" dirty="0" smtClean="0"/>
              <a:t>…”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3000" dirty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I rzeczywiście, w l. 70. brytyjski przemysł motoryzacyjny powszechnie odkupywał niemieckie projekty części samochodowych, co w prasie fachowej zostało nazwane „outsourcing” (</a:t>
            </a:r>
            <a:r>
              <a:rPr lang="pl-PL" sz="3000" i="1" dirty="0" err="1" smtClean="0"/>
              <a:t>outside</a:t>
            </a:r>
            <a:r>
              <a:rPr lang="pl-PL" sz="3000" i="1" dirty="0" smtClean="0"/>
              <a:t> </a:t>
            </a:r>
            <a:r>
              <a:rPr lang="pl-PL" sz="3000" i="1" dirty="0" err="1" smtClean="0"/>
              <a:t>resources</a:t>
            </a:r>
            <a:r>
              <a:rPr lang="pl-PL" sz="3000" i="1" dirty="0" smtClean="0"/>
              <a:t> </a:t>
            </a:r>
            <a:r>
              <a:rPr lang="pl-PL" sz="3000" i="1" dirty="0" err="1" smtClean="0"/>
              <a:t>using</a:t>
            </a:r>
            <a:r>
              <a:rPr lang="pl-PL" sz="3000" dirty="0" smtClean="0"/>
              <a:t>, czyli korzystanie z zasobów zewnętrznych)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4079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KLUCZOWE OBSZARY OUTSOURCINGU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4200" y="1587500"/>
            <a:ext cx="11049000" cy="49530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pl-PL" sz="5500" dirty="0" smtClean="0"/>
              <a:t>Badania nad outsourcingiem wskazały, jakie rodzaje i obszary działalności firmy wydzielają one najczęściej na zewnątrz. Należą do nich: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5500" dirty="0" smtClean="0"/>
              <a:t>procesy tradycyjnie realizowane w organizacji,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5500" dirty="0" smtClean="0"/>
              <a:t>obszary posiadające kluczowy charakter ze względu na funkcjonowanie w branży,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5500" dirty="0" smtClean="0"/>
              <a:t>obszary  tworzące teraźniejszą i przyszłą przewagę konkurencyjną,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5500" dirty="0" smtClean="0"/>
              <a:t>obszary intensywnie się rozwijające, pozwalające organizacji zdobywać nową wiedzę.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521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KORZYŚCI Z OUTSOURCINGU DLA FIRM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koncentracja działań przedsiębiorstwa w wybranym obszarze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oddanie określonych pól najlepszym podwykonawcom w danej branży podnosi standard, jakość i prestiż świadczonych usług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poprzez kontraktowanie zewnętrzne następuje obniżka kosztów oraz uwolnienie własnych zasobów do innych celów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 smtClean="0"/>
              <a:t>nowy porządek, który wynika z łatwiejszej koordynacji zadań realizowanych w mniejszej ilości jednostek organizacyjnych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200" dirty="0" smtClean="0"/>
              <a:t>uporanie się z funkcją trudną do wykonywania lub niemożliwą do kontrolowania</a:t>
            </a:r>
          </a:p>
        </p:txBody>
      </p:sp>
    </p:spTree>
    <p:extLst>
      <p:ext uri="{BB962C8B-B14F-4D97-AF65-F5344CB8AC3E}">
        <p14:creationId xmlns:p14="http://schemas.microsoft.com/office/powerpoint/2010/main" val="288954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TRUDNOŚCI OUTSOURCINGU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Zastosowanie outsourcingu jest procesem trudnym i skomplikowanym. Według badań brytyjskich (Gartner, 2005) ponad 50% kontraktów outsourcingowych podlega renegocjowaniu, z czego 20% w trakcie pierwszych 12 miesięcy ich obowiązywania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56969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OUTSOURCING OBECNIE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300" y="1498600"/>
            <a:ext cx="10858500" cy="49911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Od 2004 r. outsourcing w biznesie przeżywa dobry okres, ze względu na coraz powszechniejsze (choć w ostatnim okresie politycznie redukowane) praktyki przenoszenia działalności przedsiębiorstw za granicę (</a:t>
            </a:r>
            <a:r>
              <a:rPr lang="pl-PL" sz="3000" i="1" dirty="0" err="1" smtClean="0"/>
              <a:t>offshore</a:t>
            </a:r>
            <a:r>
              <a:rPr lang="pl-PL" sz="3000" i="1" dirty="0" smtClean="0"/>
              <a:t> outsourcing </a:t>
            </a:r>
            <a:r>
              <a:rPr lang="pl-PL" sz="3000" dirty="0" smtClean="0"/>
              <a:t>lub </a:t>
            </a:r>
            <a:r>
              <a:rPr lang="pl-PL" sz="3000" i="1" dirty="0" err="1" smtClean="0"/>
              <a:t>offshoring</a:t>
            </a:r>
            <a:r>
              <a:rPr lang="pl-PL" sz="3000" dirty="0" smtClean="0"/>
              <a:t>) i wyniki badań wskazujących pozytywny wpływ stosowania tej strategii w krajach rozwiniętych na wzrost bezrobocia i stagnację gospodarczą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pl-PL" sz="3000" dirty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Następuje więc wzrost znaczenia outsourcingu kapitałowego (np. spółki-córki), obok kontraktowego (np. partnerzy, podwykonawcy)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17277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OUTSOURCING W POLSCE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6100" y="1498600"/>
            <a:ext cx="11099800" cy="48641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pl-PL" sz="3000" dirty="0" smtClean="0"/>
              <a:t>W 2011 r. łączna wartość sektora outsourcingowego w Polsce przekroczyła 13 mld zł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pl-PL" sz="3000" dirty="0"/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pl-PL" sz="3000" dirty="0" smtClean="0"/>
              <a:t>W samych tylko centrach usług pracuje obecnie ponad 100 tys. osób</a:t>
            </a: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pl-PL" sz="3000" dirty="0"/>
          </a:p>
          <a:p>
            <a:pPr lvl="0" algn="just">
              <a:lnSpc>
                <a:spcPct val="124000"/>
              </a:lnSpc>
              <a:spcBef>
                <a:spcPts val="0"/>
              </a:spcBef>
            </a:pPr>
            <a:r>
              <a:rPr lang="pl-PL" sz="3000" dirty="0" smtClean="0">
                <a:solidFill>
                  <a:prstClr val="black"/>
                </a:solidFill>
              </a:rPr>
              <a:t>W administracji publicznej dominują </a:t>
            </a:r>
            <a:r>
              <a:rPr lang="pl-PL" sz="3000" dirty="0">
                <a:solidFill>
                  <a:prstClr val="black"/>
                </a:solidFill>
              </a:rPr>
              <a:t>zastosowania rozwiązań outsourcingowych w obszarze </a:t>
            </a:r>
            <a:r>
              <a:rPr lang="pl-PL" sz="3000" dirty="0" err="1">
                <a:solidFill>
                  <a:prstClr val="black"/>
                </a:solidFill>
              </a:rPr>
              <a:t>back-office</a:t>
            </a:r>
            <a:r>
              <a:rPr lang="pl-PL" sz="3000" dirty="0">
                <a:solidFill>
                  <a:prstClr val="black"/>
                </a:solidFill>
              </a:rPr>
              <a:t> ( obsługa kancelarii, digitalizacja dokumentów, przechowywanie i obsługa akt), jak również wsparcia IT oraz usług finansowo – księgowych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479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OUTSOURCING W ZARZĄDZANIU PUBLICZNYM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300" y="1825625"/>
            <a:ext cx="107315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Outsourcing jest jednym z podstawowych narzędzi usprawniających zarządzanie przedsiębiorstwami oraz przynoszących konkretne oszczędności finansowe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pl-PL" sz="3000" dirty="0"/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3000" dirty="0" smtClean="0"/>
              <a:t>Powszechność outsourcingu w biznesie wpłynęła na powstanie nowatorskiej koncepcji w sferze funkcjonowania instytucji publicznych i administracji rządowej oraz samorządowej – </a:t>
            </a:r>
            <a:r>
              <a:rPr lang="pl-PL" sz="3000" i="1" dirty="0" smtClean="0"/>
              <a:t>New Public Management</a:t>
            </a:r>
            <a:endParaRPr lang="pl-PL" sz="3000" i="1" dirty="0"/>
          </a:p>
        </p:txBody>
      </p:sp>
    </p:spTree>
    <p:extLst>
      <p:ext uri="{BB962C8B-B14F-4D97-AF65-F5344CB8AC3E}">
        <p14:creationId xmlns:p14="http://schemas.microsoft.com/office/powerpoint/2010/main" val="2009119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</TotalTime>
  <Words>1733</Words>
  <Application>Microsoft Office PowerPoint</Application>
  <PresentationFormat>Panoramiczny</PresentationFormat>
  <Paragraphs>113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Motyw pakietu Office</vt:lpstr>
      <vt:lpstr>Outsourcing Cecha nowoczesnego zarządzania w samorządzie terytorialnym</vt:lpstr>
      <vt:lpstr>OUTSOURCING – PIERWSZE SKOJARZENIE</vt:lpstr>
      <vt:lpstr>JUŻ HENRY FORD…</vt:lpstr>
      <vt:lpstr>KLUCZOWE OBSZARY OUTSOURCINGU</vt:lpstr>
      <vt:lpstr>KORZYŚCI Z OUTSOURCINGU DLA FIRM</vt:lpstr>
      <vt:lpstr>TRUDNOŚCI OUTSOURCINGU</vt:lpstr>
      <vt:lpstr>OUTSOURCING OBECNIE</vt:lpstr>
      <vt:lpstr>OUTSOURCING W POLSCE</vt:lpstr>
      <vt:lpstr>OUTSOURCING W ZARZĄDZANIU PUBLICZNYM</vt:lpstr>
      <vt:lpstr>U PODŁOŻA NEW PUBLIC MANAGEMENT</vt:lpstr>
      <vt:lpstr>U PODŁOŻA NEW PUBLIC MANAGEMENT</vt:lpstr>
      <vt:lpstr>OUTSOURCING W ZARZĄDZANIU PUBLICZNYM</vt:lpstr>
      <vt:lpstr>New Public Management: ZA MNIEJ - WIĘCEJ</vt:lpstr>
      <vt:lpstr>NOWA ROLA AP I JEJ PRACOWNIKÓW</vt:lpstr>
      <vt:lpstr>NOWA ROLA AP I JEJ PRACOWNIKÓW</vt:lpstr>
      <vt:lpstr>NOWA ROLA AP I JEJ PRACOWNIKÓW</vt:lpstr>
      <vt:lpstr>NOWE FUNKCJE PRACOWNIKÓW JST wg NPM</vt:lpstr>
      <vt:lpstr>NOWE FUNKCJE PRACOWNIKÓW JST wg NPM</vt:lpstr>
      <vt:lpstr>MIESZKANIEC - OBYWATEL CZY KONSUMENT</vt:lpstr>
      <vt:lpstr>REALIZACJA ZADAŃ JST</vt:lpstr>
      <vt:lpstr>KONTRAKTOWANIE ZADAŃ JST</vt:lpstr>
      <vt:lpstr>KONTRAKTOWANIE ZADAŃ W JST</vt:lpstr>
      <vt:lpstr>KONTRAKTOWANIE ZADAŃ W JST</vt:lpstr>
      <vt:lpstr>KONTRAKTOWANIE W MODELU WSPÓŁPRACY</vt:lpstr>
      <vt:lpstr>KONTRAKTOWANIE W SYSTEMIE PRAWA</vt:lpstr>
      <vt:lpstr>KONTRAKTOWANIE W SYSTEMIE PRAWA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Cecha nowoczesnego zarządzania w samorządzie terytorialnym</dc:title>
  <dc:creator>Zbigniew Wejcman</dc:creator>
  <cp:lastModifiedBy>Zbigniew Wejcman</cp:lastModifiedBy>
  <cp:revision>29</cp:revision>
  <dcterms:created xsi:type="dcterms:W3CDTF">2014-08-29T11:06:32Z</dcterms:created>
  <dcterms:modified xsi:type="dcterms:W3CDTF">2014-09-03T14:06:48Z</dcterms:modified>
</cp:coreProperties>
</file>