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6" r:id="rId4"/>
    <p:sldId id="267" r:id="rId5"/>
    <p:sldId id="268" r:id="rId6"/>
    <p:sldId id="269" r:id="rId7"/>
    <p:sldId id="270" r:id="rId8"/>
    <p:sldId id="271" r:id="rId9"/>
    <p:sldId id="273" r:id="rId10"/>
    <p:sldId id="276" r:id="rId11"/>
    <p:sldId id="277" r:id="rId12"/>
    <p:sldId id="278" r:id="rId13"/>
    <p:sldId id="279" r:id="rId14"/>
    <p:sldId id="274" r:id="rId15"/>
    <p:sldId id="275" r:id="rId16"/>
    <p:sldId id="260" r:id="rId17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1D23"/>
    <a:srgbClr val="983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1" autoAdjust="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DD6B3-18B3-44CD-8E43-CB983DD24738}" type="datetimeFigureOut">
              <a:rPr lang="pl-PL"/>
              <a:pPr>
                <a:defRPr/>
              </a:pPr>
              <a:t>2014-09-08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913E5-1403-4EAD-8370-7D07E0B76EC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A9C6B-5FA8-41E0-B91B-CC7F88380F65}" type="datetimeFigureOut">
              <a:rPr lang="pl-PL"/>
              <a:pPr>
                <a:defRPr/>
              </a:pPr>
              <a:t>2014-09-08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6F1F5-ABDA-4BD2-9E4E-073CEE07437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A4EA-F41A-437E-A5DF-0BAFC6D21E06}" type="datetimeFigureOut">
              <a:rPr lang="pl-PL"/>
              <a:pPr>
                <a:defRPr/>
              </a:pPr>
              <a:t>2014-09-08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357A5-9A46-49A5-BFA6-492B48D029B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7F8C0-204C-485B-905E-917930929395}" type="datetimeFigureOut">
              <a:rPr lang="pl-PL"/>
              <a:pPr>
                <a:defRPr/>
              </a:pPr>
              <a:t>2014-09-08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53ED1-2B1E-418B-B6F2-5196959D1BD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C30F-5F2D-454E-884D-C24B0C55AB20}" type="datetimeFigureOut">
              <a:rPr lang="pl-PL"/>
              <a:pPr>
                <a:defRPr/>
              </a:pPr>
              <a:t>2014-09-08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875C3-2D56-4193-A1C1-C347D61A6F2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6E841-DBC8-4052-AB0E-0ABAAC0B51F6}" type="datetimeFigureOut">
              <a:rPr lang="pl-PL"/>
              <a:pPr>
                <a:defRPr/>
              </a:pPr>
              <a:t>2014-09-08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D3FA2-A848-499E-9E93-91319CF698F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965B4-4101-4B1E-B6FA-9687A1CDD7D5}" type="datetimeFigureOut">
              <a:rPr lang="pl-PL"/>
              <a:pPr>
                <a:defRPr/>
              </a:pPr>
              <a:t>2014-09-08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D984A-8C6C-42B4-A500-384FC75A517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86E8B-432A-47D9-B2F5-DE6FCBC44E75}" type="datetimeFigureOut">
              <a:rPr lang="pl-PL"/>
              <a:pPr>
                <a:defRPr/>
              </a:pPr>
              <a:t>2014-09-08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DF8D2-CC69-4201-B497-021BDB29BB7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2B664-ADE4-4B28-9EA7-A5411A5970DB}" type="datetimeFigureOut">
              <a:rPr lang="pl-PL"/>
              <a:pPr>
                <a:defRPr/>
              </a:pPr>
              <a:t>2014-09-08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1E2E2-7B75-4CCF-A947-E07D9DAA609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1A3D8-ED9A-405A-8288-6A89E7C8B7FC}" type="datetimeFigureOut">
              <a:rPr lang="pl-PL"/>
              <a:pPr>
                <a:defRPr/>
              </a:pPr>
              <a:t>2014-09-08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67E56-D100-4698-9985-1542205A17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0C59A-4647-408B-B279-8382CA3F6AB6}" type="datetimeFigureOut">
              <a:rPr lang="pl-PL"/>
              <a:pPr>
                <a:defRPr/>
              </a:pPr>
              <a:t>2014-09-08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732A3-D633-4E28-A2E2-43E5B2540A3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A25F2C-7996-4676-8D81-55AE4578D8D2}" type="datetimeFigureOut">
              <a:rPr lang="pl-PL"/>
              <a:pPr>
                <a:defRPr/>
              </a:pPr>
              <a:t>2014-09-08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8F20B97-40CF-4126-A493-92739E4B1F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nvestinwielkopolska.pl/" TargetMode="External"/><Relationship Id="rId3" Type="http://schemas.openxmlformats.org/officeDocument/2006/relationships/hyperlink" Target="http://www.terenyinwestycyjne.info/" TargetMode="External"/><Relationship Id="rId7" Type="http://schemas.openxmlformats.org/officeDocument/2006/relationships/hyperlink" Target="http://terenypodinwestycje.eu/" TargetMode="External"/><Relationship Id="rId12" Type="http://schemas.openxmlformats.org/officeDocument/2006/relationships/hyperlink" Target="http://www.konin.pl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ielkopolskie.coie.gov.pl/" TargetMode="External"/><Relationship Id="rId11" Type="http://schemas.openxmlformats.org/officeDocument/2006/relationships/hyperlink" Target="http://www.lm.pl/" TargetMode="External"/><Relationship Id="rId5" Type="http://schemas.openxmlformats.org/officeDocument/2006/relationships/hyperlink" Target="http://infobase.paiz.gov.pl/" TargetMode="External"/><Relationship Id="rId10" Type="http://schemas.openxmlformats.org/officeDocument/2006/relationships/hyperlink" Target="https://inwestorzy.biz/" TargetMode="External"/><Relationship Id="rId4" Type="http://schemas.openxmlformats.org/officeDocument/2006/relationships/hyperlink" Target="http://www.ofertyinwestycyjne.pl/" TargetMode="External"/><Relationship Id="rId9" Type="http://schemas.openxmlformats.org/officeDocument/2006/relationships/hyperlink" Target="http://www.szukam-inwestora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ole tekstowe 3"/>
          <p:cNvSpPr txBox="1">
            <a:spLocks noChangeArrowheads="1"/>
          </p:cNvSpPr>
          <p:nvPr/>
        </p:nvSpPr>
        <p:spPr bwMode="auto">
          <a:xfrm>
            <a:off x="3924300" y="5732463"/>
            <a:ext cx="34448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2000" b="1" dirty="0" smtClean="0">
                <a:solidFill>
                  <a:schemeClr val="bg1"/>
                </a:solidFill>
                <a:latin typeface="Trebuchet MS" pitchFamily="34" charset="0"/>
              </a:rPr>
              <a:t>Marcin Stachyra</a:t>
            </a:r>
            <a:endParaRPr lang="pl-PL" altLang="pl-PL" sz="2000" b="1" dirty="0">
              <a:solidFill>
                <a:schemeClr val="bg1"/>
              </a:solidFill>
              <a:latin typeface="Trebuchet MS" pitchFamily="34" charset="0"/>
            </a:endParaRPr>
          </a:p>
          <a:p>
            <a:r>
              <a:rPr lang="pl-PL" altLang="pl-PL" sz="2000" b="1" smtClean="0">
                <a:solidFill>
                  <a:schemeClr val="bg1"/>
                </a:solidFill>
                <a:latin typeface="Trebuchet MS" pitchFamily="34" charset="0"/>
              </a:rPr>
              <a:t>19 </a:t>
            </a:r>
            <a:r>
              <a:rPr lang="pl-PL" altLang="pl-PL" sz="2000" b="1" smtClean="0">
                <a:solidFill>
                  <a:schemeClr val="bg1"/>
                </a:solidFill>
                <a:latin typeface="Trebuchet MS" pitchFamily="34" charset="0"/>
              </a:rPr>
              <a:t>września </a:t>
            </a:r>
            <a:r>
              <a:rPr lang="pl-PL" altLang="pl-PL" sz="2000" b="1" dirty="0" smtClean="0">
                <a:solidFill>
                  <a:schemeClr val="bg1"/>
                </a:solidFill>
                <a:latin typeface="Trebuchet MS" pitchFamily="34" charset="0"/>
              </a:rPr>
              <a:t>2014 </a:t>
            </a:r>
          </a:p>
          <a:p>
            <a:r>
              <a:rPr lang="pl-PL" altLang="pl-PL" sz="2000" b="1" dirty="0" smtClean="0">
                <a:solidFill>
                  <a:schemeClr val="bg1"/>
                </a:solidFill>
                <a:latin typeface="Trebuchet MS" pitchFamily="34" charset="0"/>
              </a:rPr>
              <a:t>Konin</a:t>
            </a:r>
            <a:endParaRPr lang="pl-PL" altLang="pl-PL" sz="20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051" name="Prostokąt 3"/>
          <p:cNvSpPr>
            <a:spLocks noChangeArrowheads="1"/>
          </p:cNvSpPr>
          <p:nvPr/>
        </p:nvSpPr>
        <p:spPr bwMode="auto">
          <a:xfrm>
            <a:off x="971550" y="2781300"/>
            <a:ext cx="650398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2800" b="1" dirty="0" smtClean="0">
                <a:solidFill>
                  <a:schemeClr val="bg1"/>
                </a:solidFill>
                <a:latin typeface="Trebuchet MS" pitchFamily="34" charset="0"/>
              </a:rPr>
              <a:t>Kontakty z inwestorami</a:t>
            </a:r>
            <a:endParaRPr lang="pl-PL" altLang="pl-PL" sz="28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pic>
        <p:nvPicPr>
          <p:cNvPr id="2052" name="Obraz 3" descr="fim_logo_nazwa_iso_9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25" y="5373688"/>
            <a:ext cx="2493963" cy="1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le tekstowe 1"/>
          <p:cNvSpPr txBox="1">
            <a:spLocks noChangeArrowheads="1"/>
          </p:cNvSpPr>
          <p:nvPr/>
        </p:nvSpPr>
        <p:spPr bwMode="auto">
          <a:xfrm>
            <a:off x="7956550" y="898525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pl-PL" altLang="pl-PL" dirty="0" smtClean="0">
                <a:solidFill>
                  <a:schemeClr val="bg1"/>
                </a:solidFill>
                <a:latin typeface="Trebuchet MS" pitchFamily="34" charset="0"/>
                <a:ea typeface="Tahoma" pitchFamily="34" charset="0"/>
                <a:cs typeface="Times New Roman" pitchFamily="18" charset="0"/>
              </a:rPr>
              <a:t>10</a:t>
            </a:r>
            <a:endParaRPr lang="pl-PL" altLang="pl-PL" dirty="0">
              <a:solidFill>
                <a:schemeClr val="bg1"/>
              </a:solidFill>
              <a:latin typeface="Trebuchet MS" pitchFamily="34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4213" y="3789363"/>
            <a:ext cx="7848600" cy="785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742950" lvl="1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17538" y="1770063"/>
            <a:ext cx="7848600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23850" y="404664"/>
            <a:ext cx="882015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Targi MIPIM w Cannes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Struktura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wystawców prezentowała się następująco: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Inwestorzy (245 wystawców)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Hotele: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Grupy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 operatorzy (10 wystawców)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Firmy z sektora handle detalicznego (28 wystawców)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Użytkownicy korporacyjni / lokatorzy (30 wystawców)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Administracja lokalna (miasta, regiony) (250 wystawców)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Deweloperzy (406 wystawców)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Operatorzy (38 wystawców)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Architekci i planiści (247 wystawców)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Firmy sektora usług biznesowych (482 wystawców)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Dostawcy / w tym dostawcy usług (424 wystawców)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Przedstawiciele świata nauki, stowarzyszenia  (43 wystawców)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l-PL" b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le tekstowe 1"/>
          <p:cNvSpPr txBox="1">
            <a:spLocks noChangeArrowheads="1"/>
          </p:cNvSpPr>
          <p:nvPr/>
        </p:nvSpPr>
        <p:spPr bwMode="auto">
          <a:xfrm>
            <a:off x="7956550" y="898525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pl-PL" altLang="pl-PL" dirty="0" smtClean="0">
                <a:solidFill>
                  <a:schemeClr val="bg1"/>
                </a:solidFill>
                <a:latin typeface="Trebuchet MS" pitchFamily="34" charset="0"/>
                <a:ea typeface="Tahoma" pitchFamily="34" charset="0"/>
                <a:cs typeface="Times New Roman" pitchFamily="18" charset="0"/>
              </a:rPr>
              <a:t>11</a:t>
            </a:r>
            <a:endParaRPr lang="pl-PL" altLang="pl-PL" dirty="0">
              <a:solidFill>
                <a:schemeClr val="bg1"/>
              </a:solidFill>
              <a:latin typeface="Trebuchet MS" pitchFamily="34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4213" y="3789363"/>
            <a:ext cx="7848600" cy="785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742950" lvl="1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17538" y="1770063"/>
            <a:ext cx="7848600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23850" y="404664"/>
            <a:ext cx="8820150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Targi MIPIM w Cannes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Ważniejsze formy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prezentacji na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MIPIM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w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Cannes: 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Stoisko indywidualne o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powierzchni 20 </a:t>
            </a:r>
            <a:r>
              <a:rPr lang="pl-PL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m²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Prezentacja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multimedialna z ofertą inwestycyjną Konina (PRESI w wersji polskiej oraz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angielskiej)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Film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promocyjny Urzędu Miasta w Koninie (w 3 wersjach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językowych: angielskiej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, niemieckiej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rosyjskiej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)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Foldery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reklamowe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w polskiej oraz angielskiej wersji językowej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)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Spotkania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 potencjalnymi kontrahentami (wystawcami i gośćmi targów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)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Spotkania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panelowe i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grupowe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Degustacja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lokalnych produktów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oraz gadżetów-upominków dla partnerów w rozmowach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l-PL" b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le tekstowe 1"/>
          <p:cNvSpPr txBox="1">
            <a:spLocks noChangeArrowheads="1"/>
          </p:cNvSpPr>
          <p:nvPr/>
        </p:nvSpPr>
        <p:spPr bwMode="auto">
          <a:xfrm>
            <a:off x="7956550" y="898525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pl-PL" altLang="pl-PL" dirty="0" smtClean="0">
                <a:solidFill>
                  <a:schemeClr val="bg1"/>
                </a:solidFill>
                <a:latin typeface="Trebuchet MS" pitchFamily="34" charset="0"/>
                <a:ea typeface="Tahoma" pitchFamily="34" charset="0"/>
                <a:cs typeface="Times New Roman" pitchFamily="18" charset="0"/>
              </a:rPr>
              <a:t>12</a:t>
            </a:r>
            <a:endParaRPr lang="pl-PL" altLang="pl-PL" dirty="0">
              <a:solidFill>
                <a:schemeClr val="bg1"/>
              </a:solidFill>
              <a:latin typeface="Trebuchet MS" pitchFamily="34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4213" y="3789363"/>
            <a:ext cx="7848600" cy="785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742950" lvl="1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17538" y="1770063"/>
            <a:ext cx="7848600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23850" y="333375"/>
            <a:ext cx="8820150" cy="19851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Targi MIPIM w Cannes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Stoisko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 numerze 04-01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w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głównym pawilonie </a:t>
            </a:r>
            <a:r>
              <a:rPr lang="pl-PL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Palais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de </a:t>
            </a:r>
            <a:r>
              <a:rPr lang="pl-PL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Festival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	</a:t>
            </a:r>
            <a:r>
              <a:rPr lang="pl-PL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odwiedzilo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około 1.500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osób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l-PL" b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az 5" descr="C:\Users\Grażyna\Pictures\Targi MIPIM_Cannes_11_14 marca 2014 r\zdjęcia\stoisko Konina_i_delegacja\Konin_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060848"/>
            <a:ext cx="496855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le tekstowe 1"/>
          <p:cNvSpPr txBox="1">
            <a:spLocks noChangeArrowheads="1"/>
          </p:cNvSpPr>
          <p:nvPr/>
        </p:nvSpPr>
        <p:spPr bwMode="auto">
          <a:xfrm>
            <a:off x="7956550" y="898525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pl-PL" altLang="pl-PL" dirty="0" smtClean="0">
                <a:solidFill>
                  <a:schemeClr val="bg1"/>
                </a:solidFill>
                <a:latin typeface="Trebuchet MS" pitchFamily="34" charset="0"/>
                <a:ea typeface="Tahoma" pitchFamily="34" charset="0"/>
                <a:cs typeface="Times New Roman" pitchFamily="18" charset="0"/>
              </a:rPr>
              <a:t>13</a:t>
            </a:r>
            <a:endParaRPr lang="pl-PL" altLang="pl-PL" dirty="0">
              <a:solidFill>
                <a:schemeClr val="bg1"/>
              </a:solidFill>
              <a:latin typeface="Trebuchet MS" pitchFamily="34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4213" y="3789363"/>
            <a:ext cx="7848600" cy="785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742950" lvl="1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17538" y="1770063"/>
            <a:ext cx="7848600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23850" y="476672"/>
            <a:ext cx="882015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Targi MIPIM w Cannes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Przed Targami zaproszenia wystosowano do ponad 50 podmiotów, goście byli wyselekcjonowani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pod kątem spełniania następujących kryteriów:</a:t>
            </a:r>
          </a:p>
          <a:p>
            <a:pPr marL="800100" lvl="1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Inwestor / końcowy użytkownik</a:t>
            </a:r>
          </a:p>
          <a:p>
            <a:pPr marL="800100" lvl="1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zainteresowany inwestowaniem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w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Europie Środkowo-Wschodniej / w szczególności w Polsce</a:t>
            </a:r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Rozmów indywidualnych 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przeprowadzono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ponad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70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l-PL" b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az 5" descr="C:\Users\Grażyna\Pictures\Targi MIPIM_Cannes_11_14 marca 2014 r\zdjęcia\stoisko Konina_i_delegacja\Konin_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852936"/>
            <a:ext cx="4176464" cy="3137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le tekstowe 1"/>
          <p:cNvSpPr txBox="1">
            <a:spLocks noChangeArrowheads="1"/>
          </p:cNvSpPr>
          <p:nvPr/>
        </p:nvSpPr>
        <p:spPr bwMode="auto">
          <a:xfrm>
            <a:off x="7956550" y="898525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pl-PL" altLang="pl-PL" dirty="0" smtClean="0">
                <a:solidFill>
                  <a:schemeClr val="bg1"/>
                </a:solidFill>
                <a:latin typeface="Trebuchet MS" pitchFamily="34" charset="0"/>
                <a:ea typeface="Tahoma" pitchFamily="34" charset="0"/>
                <a:cs typeface="Times New Roman" pitchFamily="18" charset="0"/>
              </a:rPr>
              <a:t>14</a:t>
            </a:r>
            <a:endParaRPr lang="pl-PL" altLang="pl-PL" dirty="0">
              <a:solidFill>
                <a:schemeClr val="bg1"/>
              </a:solidFill>
              <a:latin typeface="Trebuchet MS" pitchFamily="34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4213" y="3789363"/>
            <a:ext cx="7848600" cy="785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742950" lvl="1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17538" y="1770063"/>
            <a:ext cx="7848600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23850" y="476672"/>
            <a:ext cx="882015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Prezentacja potencjału gospodarczego Konina </a:t>
            </a:r>
            <a:endParaRPr lang="pl-PL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na </a:t>
            </a:r>
            <a:r>
              <a:rPr lang="pl-P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międzynarodowych sympozjach i kongresach</a:t>
            </a:r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	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	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Pracownicy BOI oraz przedstawiciel FIM uczestniczyli w następujących sympozjach zagranicznych, prezentując ofertę miasta wobec inwestorów: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lvl="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Pollutec</a:t>
            </a:r>
            <a:r>
              <a:rPr lang="pl-PL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l-PL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Horizons</a:t>
            </a:r>
            <a:r>
              <a:rPr lang="pl-PL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,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Paryż, 03-05.12.2013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lvl="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Polsko-Niemiecka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konferencja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gospodarcza, Frankfurt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nad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Odrą, 05.12.2013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lvl="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International </a:t>
            </a:r>
            <a:r>
              <a:rPr lang="pl-PL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Partnership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Forum </a:t>
            </a:r>
            <a:r>
              <a:rPr lang="pl-PL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PromoFood</a:t>
            </a:r>
            <a:r>
              <a:rPr lang="pl-PL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2014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, Poczdam, 03.02.2014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lvl="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Panel </a:t>
            </a:r>
            <a:r>
              <a:rPr lang="pl-PL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Cities</a:t>
            </a:r>
            <a:r>
              <a:rPr lang="pl-PL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l-PL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Presentations</a:t>
            </a:r>
            <a:r>
              <a:rPr lang="pl-PL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MIPIM,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Cannes,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11.03.2014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l-PL" b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le tekstowe 1"/>
          <p:cNvSpPr txBox="1">
            <a:spLocks noChangeArrowheads="1"/>
          </p:cNvSpPr>
          <p:nvPr/>
        </p:nvSpPr>
        <p:spPr bwMode="auto">
          <a:xfrm>
            <a:off x="7956550" y="898525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pl-PL" altLang="pl-PL" dirty="0" smtClean="0">
                <a:solidFill>
                  <a:schemeClr val="bg1"/>
                </a:solidFill>
                <a:latin typeface="Trebuchet MS" pitchFamily="34" charset="0"/>
                <a:ea typeface="Tahoma" pitchFamily="34" charset="0"/>
                <a:cs typeface="Times New Roman" pitchFamily="18" charset="0"/>
              </a:rPr>
              <a:t>15</a:t>
            </a:r>
            <a:endParaRPr lang="pl-PL" altLang="pl-PL" dirty="0">
              <a:solidFill>
                <a:schemeClr val="bg1"/>
              </a:solidFill>
              <a:latin typeface="Trebuchet MS" pitchFamily="34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4213" y="3789363"/>
            <a:ext cx="7848600" cy="785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742950" lvl="1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17538" y="1770063"/>
            <a:ext cx="7848600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23850" y="260648"/>
            <a:ext cx="8820150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Prezentacja potencjału gospodarczego Konina </a:t>
            </a:r>
            <a:endParaRPr lang="pl-PL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na </a:t>
            </a:r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międzynarodowych sympozjach i kongresach</a:t>
            </a:r>
            <a:endParaRPr lang="pl-PL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	Pracownicy BOI uczestniczyli także w następujących sympozjach </a:t>
            </a:r>
            <a:b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 konferencjach krajowych, w trakcie których prezentowali inwestorom ofertę miasta: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lvl="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„Forum Gospodarcze Polska – Indie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”, Warszawa, 21.01.2014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lvl="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„Polsko-Szwajcarskie Forum Gospodarcze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”, Warszawa, 27.01.2014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lvl="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„Gospodarczy Trójkąt Weimarski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”, Kraków, 06-07.02.2014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lvl="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Forum „Zmieniamy Polski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Przemysł,” Warszawie, 17.02.2014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lvl="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Konferencja „Tereny inwestycyjne w Polsce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”, Warszawa, 08.04.2014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lvl="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„Rola monitorowania polityk publicznych w zarządzaniu rozwojem województwa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”, Poznań, 27.05.2014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l-PL" b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ole tekstowe 1"/>
          <p:cNvSpPr txBox="1">
            <a:spLocks noChangeArrowheads="1"/>
          </p:cNvSpPr>
          <p:nvPr/>
        </p:nvSpPr>
        <p:spPr bwMode="auto">
          <a:xfrm>
            <a:off x="755650" y="2565400"/>
            <a:ext cx="4248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 sz="3600" b="1">
                <a:solidFill>
                  <a:schemeClr val="bg1"/>
                </a:solidFill>
                <a:latin typeface="Trebuchet MS" pitchFamily="34" charset="0"/>
                <a:ea typeface="Tahoma" pitchFamily="34" charset="0"/>
                <a:cs typeface="Times New Roman" pitchFamily="18" charset="0"/>
              </a:rPr>
              <a:t>Dziękuję </a:t>
            </a:r>
          </a:p>
          <a:p>
            <a:pPr eaLnBrk="1" hangingPunct="1"/>
            <a:r>
              <a:rPr lang="pl-PL" altLang="pl-PL" sz="3600" b="1">
                <a:solidFill>
                  <a:schemeClr val="bg1"/>
                </a:solidFill>
                <a:latin typeface="Trebuchet MS" pitchFamily="34" charset="0"/>
                <a:ea typeface="Tahoma" pitchFamily="34" charset="0"/>
                <a:cs typeface="Times New Roman" pitchFamily="18" charset="0"/>
              </a:rPr>
              <a:t>za uwagę</a:t>
            </a:r>
          </a:p>
        </p:txBody>
      </p:sp>
      <p:sp>
        <p:nvSpPr>
          <p:cNvPr id="7171" name="pole tekstowe 2"/>
          <p:cNvSpPr txBox="1">
            <a:spLocks noChangeArrowheads="1"/>
          </p:cNvSpPr>
          <p:nvPr/>
        </p:nvSpPr>
        <p:spPr bwMode="auto">
          <a:xfrm>
            <a:off x="4140200" y="5229225"/>
            <a:ext cx="23034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 sz="1200" b="1" dirty="0" smtClean="0">
                <a:solidFill>
                  <a:schemeClr val="bg1"/>
                </a:solidFill>
                <a:latin typeface="Trebuchet MS" pitchFamily="34" charset="0"/>
              </a:rPr>
              <a:t>Fundacja Inicjatyw Menedżerskich</a:t>
            </a:r>
            <a:endParaRPr lang="pl-PL" altLang="pl-PL" sz="12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7172" name="pole tekstowe 3"/>
          <p:cNvSpPr txBox="1">
            <a:spLocks noChangeArrowheads="1"/>
          </p:cNvSpPr>
          <p:nvPr/>
        </p:nvSpPr>
        <p:spPr bwMode="auto">
          <a:xfrm>
            <a:off x="6659563" y="5229225"/>
            <a:ext cx="2305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 sz="1200" dirty="0" smtClean="0">
                <a:solidFill>
                  <a:schemeClr val="bg1"/>
                </a:solidFill>
                <a:latin typeface="Trebuchet MS" pitchFamily="34" charset="0"/>
              </a:rPr>
              <a:t>I Armii Wojska Polskiego 5/7</a:t>
            </a:r>
          </a:p>
          <a:p>
            <a:pPr eaLnBrk="1" hangingPunct="1"/>
            <a:r>
              <a:rPr lang="pl-PL" altLang="pl-PL" sz="1200" dirty="0" smtClean="0">
                <a:solidFill>
                  <a:schemeClr val="bg1"/>
                </a:solidFill>
                <a:latin typeface="Trebuchet MS" pitchFamily="34" charset="0"/>
              </a:rPr>
              <a:t>20-078 Lublin</a:t>
            </a:r>
            <a:endParaRPr lang="pl-PL" altLang="pl-PL" sz="12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7173" name="pole tekstowe 4"/>
          <p:cNvSpPr txBox="1">
            <a:spLocks noChangeArrowheads="1"/>
          </p:cNvSpPr>
          <p:nvPr/>
        </p:nvSpPr>
        <p:spPr bwMode="auto">
          <a:xfrm>
            <a:off x="6660232" y="5661248"/>
            <a:ext cx="2305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 sz="1200" dirty="0" smtClean="0">
                <a:solidFill>
                  <a:schemeClr val="bg1"/>
                </a:solidFill>
                <a:latin typeface="Trebuchet MS" pitchFamily="34" charset="0"/>
              </a:rPr>
              <a:t>telefon: + 48 81 441 33 44</a:t>
            </a:r>
          </a:p>
          <a:p>
            <a:pPr eaLnBrk="1" hangingPunct="1"/>
            <a:r>
              <a:rPr lang="pl-PL" altLang="pl-PL" sz="1200" dirty="0" smtClean="0">
                <a:solidFill>
                  <a:schemeClr val="bg1"/>
                </a:solidFill>
                <a:latin typeface="Trebuchet MS" pitchFamily="34" charset="0"/>
              </a:rPr>
              <a:t>Tel./ </a:t>
            </a:r>
            <a:r>
              <a:rPr lang="pl-PL" altLang="pl-PL" sz="1200" dirty="0" err="1" smtClean="0">
                <a:solidFill>
                  <a:schemeClr val="bg1"/>
                </a:solidFill>
                <a:latin typeface="Trebuchet MS" pitchFamily="34" charset="0"/>
              </a:rPr>
              <a:t>fax</a:t>
            </a:r>
            <a:r>
              <a:rPr lang="pl-PL" altLang="pl-PL" sz="1200" dirty="0" smtClean="0">
                <a:solidFill>
                  <a:schemeClr val="bg1"/>
                </a:solidFill>
                <a:latin typeface="Trebuchet MS" pitchFamily="34" charset="0"/>
              </a:rPr>
              <a:t>: +48 81 532 14 25</a:t>
            </a:r>
            <a:endParaRPr lang="pl-PL" altLang="pl-PL" sz="12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7174" name="pole tekstowe 5"/>
          <p:cNvSpPr txBox="1">
            <a:spLocks noChangeArrowheads="1"/>
          </p:cNvSpPr>
          <p:nvPr/>
        </p:nvSpPr>
        <p:spPr bwMode="auto">
          <a:xfrm>
            <a:off x="6659563" y="6143625"/>
            <a:ext cx="2305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 sz="1200" dirty="0" err="1" smtClean="0">
                <a:solidFill>
                  <a:schemeClr val="bg1"/>
                </a:solidFill>
                <a:latin typeface="Trebuchet MS" pitchFamily="34" charset="0"/>
              </a:rPr>
              <a:t>biuro@fim.org.pl</a:t>
            </a:r>
            <a:endParaRPr lang="pl-PL" altLang="pl-PL" sz="12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eaLnBrk="1" hangingPunct="1"/>
            <a:r>
              <a:rPr lang="pl-PL" altLang="pl-PL" sz="1200" dirty="0" smtClean="0">
                <a:solidFill>
                  <a:schemeClr val="bg1"/>
                </a:solidFill>
                <a:latin typeface="Trebuchet MS" pitchFamily="34" charset="0"/>
              </a:rPr>
              <a:t>www.fim.org.pl</a:t>
            </a:r>
            <a:endParaRPr lang="pl-PL" altLang="pl-PL" sz="1200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le tekstowe 1"/>
          <p:cNvSpPr txBox="1">
            <a:spLocks noChangeArrowheads="1"/>
          </p:cNvSpPr>
          <p:nvPr/>
        </p:nvSpPr>
        <p:spPr bwMode="auto">
          <a:xfrm>
            <a:off x="7956550" y="898525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pl-PL" altLang="pl-PL" dirty="0" smtClean="0">
                <a:solidFill>
                  <a:schemeClr val="bg1"/>
                </a:solidFill>
                <a:latin typeface="Trebuchet MS" pitchFamily="34" charset="0"/>
                <a:ea typeface="Tahoma" pitchFamily="34" charset="0"/>
                <a:cs typeface="Times New Roman" pitchFamily="18" charset="0"/>
              </a:rPr>
              <a:t>2</a:t>
            </a:r>
            <a:endParaRPr lang="pl-PL" altLang="pl-PL" dirty="0">
              <a:solidFill>
                <a:schemeClr val="bg1"/>
              </a:solidFill>
              <a:latin typeface="Trebuchet MS" pitchFamily="34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4213" y="3789363"/>
            <a:ext cx="7848600" cy="785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742950" lvl="1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17538" y="1770063"/>
            <a:ext cx="7848600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23850" y="260648"/>
            <a:ext cx="8820150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Kontakty z inwestorami. Narzędzia: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Działalność Biura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Obsługi Inwestora w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Koninie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Informacje w bazach danych z ogłoszeniami dla inwestorów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Spotkania z potencjalnymi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inwestorami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Targi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MIPIM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w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Cannes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Prezentacja potencjału gospodarczego Konina na międzynarodowych sympozjach i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kongresach. 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le tekstowe 1"/>
          <p:cNvSpPr txBox="1">
            <a:spLocks noChangeArrowheads="1"/>
          </p:cNvSpPr>
          <p:nvPr/>
        </p:nvSpPr>
        <p:spPr bwMode="auto">
          <a:xfrm>
            <a:off x="7956550" y="898525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pl-PL" altLang="pl-PL" dirty="0">
                <a:solidFill>
                  <a:schemeClr val="bg1"/>
                </a:solidFill>
                <a:latin typeface="Trebuchet MS" pitchFamily="34" charset="0"/>
                <a:ea typeface="Tahoma" pitchFamily="34" charset="0"/>
                <a:cs typeface="Times New Roman" pitchFamily="18" charset="0"/>
              </a:rPr>
              <a:t>3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684213" y="3789363"/>
            <a:ext cx="7848600" cy="785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742950" lvl="1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17538" y="1770063"/>
            <a:ext cx="7848600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23850" y="332656"/>
            <a:ext cx="8820150" cy="497059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Biuro Obsługi Inwestora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Siedziba: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Lokal w centrum miasta w bezpośrednim sąsiedztwie Urzędu Miasta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2 pomieszczenia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Powierzchnia 53 m kwadratowe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le tekstowe 3"/>
          <p:cNvSpPr txBox="1">
            <a:spLocks noChangeArrowheads="1"/>
          </p:cNvSpPr>
          <p:nvPr/>
        </p:nvSpPr>
        <p:spPr bwMode="auto">
          <a:xfrm>
            <a:off x="395536" y="1628800"/>
            <a:ext cx="32403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pl-PL" altLang="pl-PL" b="1" dirty="0">
                <a:latin typeface="Trebuchet MS" pitchFamily="34" charset="0"/>
              </a:rPr>
              <a:t>Plac Wolności 2, lokal nr 5</a:t>
            </a:r>
          </a:p>
          <a:p>
            <a:pPr eaLnBrk="1" hangingPunct="1"/>
            <a:r>
              <a:rPr lang="pl-PL" altLang="pl-PL" b="1" dirty="0">
                <a:latin typeface="Trebuchet MS" pitchFamily="34" charset="0"/>
              </a:rPr>
              <a:t>62-500 Konin</a:t>
            </a:r>
          </a:p>
        </p:txBody>
      </p:sp>
      <p:sp>
        <p:nvSpPr>
          <p:cNvPr id="8" name="pole tekstowe 4"/>
          <p:cNvSpPr txBox="1">
            <a:spLocks noChangeArrowheads="1"/>
          </p:cNvSpPr>
          <p:nvPr/>
        </p:nvSpPr>
        <p:spPr bwMode="auto">
          <a:xfrm>
            <a:off x="395536" y="2420888"/>
            <a:ext cx="36732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pl-PL" altLang="pl-PL" b="1" dirty="0">
                <a:latin typeface="Trebuchet MS" pitchFamily="34" charset="0"/>
              </a:rPr>
              <a:t>telefon: + </a:t>
            </a:r>
            <a:r>
              <a:rPr lang="pl-PL" altLang="pl-PL" b="1" dirty="0" smtClean="0">
                <a:latin typeface="Trebuchet MS" pitchFamily="34" charset="0"/>
              </a:rPr>
              <a:t>48 63 246 59 86</a:t>
            </a:r>
            <a:endParaRPr lang="pl-PL" altLang="pl-PL" b="1" dirty="0">
              <a:latin typeface="Trebuchet MS" pitchFamily="34" charset="0"/>
            </a:endParaRPr>
          </a:p>
          <a:p>
            <a:pPr eaLnBrk="1" hangingPunct="1"/>
            <a:r>
              <a:rPr lang="pl-PL" altLang="pl-PL" b="1" dirty="0">
                <a:latin typeface="Trebuchet MS" pitchFamily="34" charset="0"/>
              </a:rPr>
              <a:t>infolinia: + 48 692 800 298</a:t>
            </a:r>
          </a:p>
        </p:txBody>
      </p:sp>
      <p:sp>
        <p:nvSpPr>
          <p:cNvPr id="9" name="pole tekstowe 5"/>
          <p:cNvSpPr txBox="1">
            <a:spLocks noChangeArrowheads="1"/>
          </p:cNvSpPr>
          <p:nvPr/>
        </p:nvSpPr>
        <p:spPr bwMode="auto">
          <a:xfrm>
            <a:off x="4716016" y="2420888"/>
            <a:ext cx="30244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pl-PL" altLang="pl-PL" b="1" dirty="0" err="1" smtClean="0">
                <a:latin typeface="Trebuchet MS" pitchFamily="34" charset="0"/>
              </a:rPr>
              <a:t>biuro@boi.konin.pl</a:t>
            </a:r>
            <a:endParaRPr lang="pl-PL" altLang="pl-PL" b="1" dirty="0">
              <a:latin typeface="Trebuchet MS" pitchFamily="34" charset="0"/>
            </a:endParaRPr>
          </a:p>
          <a:p>
            <a:pPr eaLnBrk="1" hangingPunct="1"/>
            <a:r>
              <a:rPr lang="pl-PL" altLang="pl-PL" b="1" dirty="0" err="1">
                <a:latin typeface="Trebuchet MS" pitchFamily="34" charset="0"/>
              </a:rPr>
              <a:t>www.gospodarka.konin.pl</a:t>
            </a:r>
            <a:endParaRPr lang="pl-PL" altLang="pl-PL" b="1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le tekstowe 1"/>
          <p:cNvSpPr txBox="1">
            <a:spLocks noChangeArrowheads="1"/>
          </p:cNvSpPr>
          <p:nvPr/>
        </p:nvSpPr>
        <p:spPr bwMode="auto">
          <a:xfrm>
            <a:off x="7956550" y="898525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pl-PL" altLang="pl-PL" dirty="0" smtClean="0">
                <a:solidFill>
                  <a:schemeClr val="bg1"/>
                </a:solidFill>
                <a:latin typeface="Trebuchet MS" pitchFamily="34" charset="0"/>
                <a:ea typeface="Tahoma" pitchFamily="34" charset="0"/>
                <a:cs typeface="Times New Roman" pitchFamily="18" charset="0"/>
              </a:rPr>
              <a:t>4</a:t>
            </a:r>
            <a:endParaRPr lang="pl-PL" altLang="pl-PL" dirty="0">
              <a:solidFill>
                <a:schemeClr val="bg1"/>
              </a:solidFill>
              <a:latin typeface="Trebuchet MS" pitchFamily="34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4213" y="3789363"/>
            <a:ext cx="7848600" cy="785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742950" lvl="1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17538" y="1770063"/>
            <a:ext cx="7848600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23850" y="332656"/>
            <a:ext cx="8820150" cy="7463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Biuro Obsługi Inwestora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Personel: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4 stanowiska, w tym:</a:t>
            </a:r>
          </a:p>
          <a:p>
            <a:pPr marL="800100" lvl="1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Specjalista ds. Obsługi Inwestora  </a:t>
            </a:r>
          </a:p>
          <a:p>
            <a:pPr marL="800100" lvl="1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Specjalista ds. marketingu oraz imprez targowych</a:t>
            </a:r>
          </a:p>
          <a:p>
            <a:pPr marL="800100" lvl="1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Konsultant ds. Obsługi Inwestora</a:t>
            </a:r>
          </a:p>
          <a:p>
            <a:pPr marL="800100" lvl="1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Stanowisko ds. Obsługi Administracyjnej 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Zadania: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Przygotowanie oferty inwestycyjnej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w formie drukowanej i multimedialnej (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prezentacja) w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2 wersjach językowych: polskiej oraz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angielskiej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Bezpośrednia obsługa kontaktów z inwestorami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Uczestnictwo w imprezach targowych, seminariach i spotkaniach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Organizowanie stoiska targowego MIPIM 2014 w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C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annes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le tekstowe 1"/>
          <p:cNvSpPr txBox="1">
            <a:spLocks noChangeArrowheads="1"/>
          </p:cNvSpPr>
          <p:nvPr/>
        </p:nvSpPr>
        <p:spPr bwMode="auto">
          <a:xfrm>
            <a:off x="7956550" y="898525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pl-PL" altLang="pl-PL" dirty="0" smtClean="0">
                <a:solidFill>
                  <a:schemeClr val="bg1"/>
                </a:solidFill>
                <a:latin typeface="Trebuchet MS" pitchFamily="34" charset="0"/>
                <a:ea typeface="Tahoma" pitchFamily="34" charset="0"/>
                <a:cs typeface="Times New Roman" pitchFamily="18" charset="0"/>
              </a:rPr>
              <a:t>5</a:t>
            </a:r>
            <a:endParaRPr lang="pl-PL" altLang="pl-PL" dirty="0">
              <a:solidFill>
                <a:schemeClr val="bg1"/>
              </a:solidFill>
              <a:latin typeface="Trebuchet MS" pitchFamily="34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4213" y="3789363"/>
            <a:ext cx="7848600" cy="785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742950" lvl="1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17538" y="1770063"/>
            <a:ext cx="7848600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23850" y="333375"/>
            <a:ext cx="8820150" cy="787908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Informacje w bazach danych </a:t>
            </a:r>
            <a:endParaRPr lang="pl-PL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W pierwszym okresie realizacji wytypowanych zostało 7 portali: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  <a:hlinkClick r:id="rId3"/>
              </a:rPr>
              <a:t>http://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  <a:hlinkClick r:id="rId3"/>
              </a:rPr>
              <a:t>www.terenyinwestycyjne.info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  <a:hlinkClick r:id="rId4"/>
              </a:rPr>
              <a:t>http://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  <a:hlinkClick r:id="rId4"/>
              </a:rPr>
              <a:t>www.ofertyinwestycyjne.pl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  <a:hlinkClick r:id="rId5"/>
              </a:rPr>
              <a:t>http://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  <a:hlinkClick r:id="rId5"/>
              </a:rPr>
              <a:t>infobase.paiz.gov.pl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  <a:hlinkClick r:id="rId6"/>
              </a:rPr>
              <a:t>http://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  <a:hlinkClick r:id="rId6"/>
              </a:rPr>
              <a:t>wielkopolskie.coie.gov.pl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  <a:hlinkClick r:id="rId7"/>
              </a:rPr>
              <a:t>http://terenypodinwestycje.eu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  <a:hlinkClick r:id="rId7"/>
              </a:rPr>
              <a:t>/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  <a:hlinkClick r:id="rId8"/>
              </a:rPr>
              <a:t>http://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  <a:hlinkClick r:id="rId8"/>
              </a:rPr>
              <a:t>investinwielkopolska.pl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  <a:hlinkClick r:id="rId9"/>
              </a:rPr>
              <a:t>http://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  <a:hlinkClick r:id="rId9"/>
              </a:rPr>
              <a:t>www.szukam-inwestora.com</a:t>
            </a:r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Oraz dodatkowo 3 kolejne: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  <a:hlinkClick r:id="rId10"/>
              </a:rPr>
              <a:t>https://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  <a:hlinkClick r:id="rId10"/>
              </a:rPr>
              <a:t>inwestorzy.biz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  <a:hlinkClick r:id="rId11"/>
              </a:rPr>
              <a:t>http://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  <a:hlinkClick r:id="rId11"/>
              </a:rPr>
              <a:t>www.lm.pl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  <a:hlinkClick r:id="rId12"/>
              </a:rPr>
              <a:t>http://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  <a:hlinkClick r:id="rId12"/>
              </a:rPr>
              <a:t>www.konin.pl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le tekstowe 1"/>
          <p:cNvSpPr txBox="1">
            <a:spLocks noChangeArrowheads="1"/>
          </p:cNvSpPr>
          <p:nvPr/>
        </p:nvSpPr>
        <p:spPr bwMode="auto">
          <a:xfrm>
            <a:off x="7956550" y="898525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pl-PL" altLang="pl-PL" dirty="0" smtClean="0">
                <a:solidFill>
                  <a:schemeClr val="bg1"/>
                </a:solidFill>
                <a:latin typeface="Trebuchet MS" pitchFamily="34" charset="0"/>
                <a:ea typeface="Tahoma" pitchFamily="34" charset="0"/>
                <a:cs typeface="Times New Roman" pitchFamily="18" charset="0"/>
              </a:rPr>
              <a:t>6</a:t>
            </a:r>
            <a:endParaRPr lang="pl-PL" altLang="pl-PL" dirty="0">
              <a:solidFill>
                <a:schemeClr val="bg1"/>
              </a:solidFill>
              <a:latin typeface="Trebuchet MS" pitchFamily="34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4213" y="3789363"/>
            <a:ext cx="7848600" cy="785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742950" lvl="1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17538" y="1770063"/>
            <a:ext cx="7848600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23850" y="333375"/>
            <a:ext cx="8820150" cy="37240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Informacje w bazach danych </a:t>
            </a:r>
            <a:endParaRPr lang="pl-PL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Ponadto informacja o ofercie Konina trafiła na portal MIPIM: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458" name="Picture 2" descr="C:\Users\Grażyna\Pictures\Konin_konf_0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412776"/>
            <a:ext cx="7100094" cy="4547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le tekstowe 1"/>
          <p:cNvSpPr txBox="1">
            <a:spLocks noChangeArrowheads="1"/>
          </p:cNvSpPr>
          <p:nvPr/>
        </p:nvSpPr>
        <p:spPr bwMode="auto">
          <a:xfrm>
            <a:off x="7956550" y="898525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pl-PL" altLang="pl-PL" dirty="0" smtClean="0">
                <a:solidFill>
                  <a:schemeClr val="bg1"/>
                </a:solidFill>
                <a:latin typeface="Trebuchet MS" pitchFamily="34" charset="0"/>
                <a:ea typeface="Tahoma" pitchFamily="34" charset="0"/>
                <a:cs typeface="Times New Roman" pitchFamily="18" charset="0"/>
              </a:rPr>
              <a:t>7</a:t>
            </a:r>
            <a:endParaRPr lang="pl-PL" altLang="pl-PL" dirty="0">
              <a:solidFill>
                <a:schemeClr val="bg1"/>
              </a:solidFill>
              <a:latin typeface="Trebuchet MS" pitchFamily="34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4213" y="3789363"/>
            <a:ext cx="7848600" cy="785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742950" lvl="1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17538" y="1770063"/>
            <a:ext cx="7848600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23850" y="333374"/>
            <a:ext cx="882015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Odbyło się łącznie 19 spotkań indywidualnych podmiotami 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poszukującymi możliwości inwestycyjnych w Polsce: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Trawena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Poland Sp. z o.o.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Instal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Sp. z o.o.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Zakłady Stare Miasto Park Sp. z o.o.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Hotel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Vesta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Jeleśnia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Hotel 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MONTIS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Hotel &amp; SPA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Wapeco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Sp. z o.o.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New Energy Transfer S.A.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Banco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Espirito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Santo de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Investimento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, S.A.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Zakłady Naprawcze Taboru Kolejowego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GGG sp. z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o.o</a:t>
            </a:r>
            <a:endParaRPr lang="pl-PL" sz="16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PPUH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Termoprod</a:t>
            </a:r>
            <a:endParaRPr lang="pl-PL" sz="16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Ecoenergia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Sp. z 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o.o.</a:t>
            </a:r>
            <a:endParaRPr lang="pl-PL" sz="16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AKAT 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S.C.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Evolution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Trade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MPTeam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sp. z o.o.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Anma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sp. z </a:t>
            </a:r>
            <a:r>
              <a:rPr lang="pl-PL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oo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Miasteczko Multimedialne sp. z o.o.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FBH Pietras 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LUBSAD Sp. z o.o</a:t>
            </a: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.</a:t>
            </a:r>
            <a:endParaRPr lang="pl-PL" sz="16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le tekstowe 1"/>
          <p:cNvSpPr txBox="1">
            <a:spLocks noChangeArrowheads="1"/>
          </p:cNvSpPr>
          <p:nvPr/>
        </p:nvSpPr>
        <p:spPr bwMode="auto">
          <a:xfrm>
            <a:off x="7956550" y="898525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pl-PL" altLang="pl-PL" dirty="0" smtClean="0">
                <a:solidFill>
                  <a:schemeClr val="bg1"/>
                </a:solidFill>
                <a:latin typeface="Trebuchet MS" pitchFamily="34" charset="0"/>
                <a:ea typeface="Tahoma" pitchFamily="34" charset="0"/>
                <a:cs typeface="Times New Roman" pitchFamily="18" charset="0"/>
              </a:rPr>
              <a:t>8</a:t>
            </a:r>
            <a:endParaRPr lang="pl-PL" altLang="pl-PL" dirty="0">
              <a:solidFill>
                <a:schemeClr val="bg1"/>
              </a:solidFill>
              <a:latin typeface="Trebuchet MS" pitchFamily="34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4213" y="3789363"/>
            <a:ext cx="7848600" cy="785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742950" lvl="1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17538" y="1770063"/>
            <a:ext cx="7848600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23850" y="404664"/>
            <a:ext cx="882015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Spotkania z potencjalnymi inwestorami </a:t>
            </a:r>
            <a:endParaRPr lang="pl-PL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	Ponadto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pracownicy FIM oraz BOI odbyli liczne spotkania z przedstawicielami otoczenia </a:t>
            </a:r>
            <a:r>
              <a:rPr lang="pl-PL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okołobiznesowego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 doprowadzając do podpisania porozumień z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Polską Agencją Informacji i Inwestycji Zagranicznych</a:t>
            </a:r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Agencją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Rozwoju Regionalnego w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Koninie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Konińska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Izbą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Gospodarczą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Cechem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Rzemiosł Różnych z siedzibą w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Koninie;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Konińskim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Ośrodkiem Wspierania Ekonomii Społecznej.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l-PL" b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le tekstowe 1"/>
          <p:cNvSpPr txBox="1">
            <a:spLocks noChangeArrowheads="1"/>
          </p:cNvSpPr>
          <p:nvPr/>
        </p:nvSpPr>
        <p:spPr bwMode="auto">
          <a:xfrm>
            <a:off x="7956550" y="898525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pl-PL" altLang="pl-PL" dirty="0" smtClean="0">
                <a:solidFill>
                  <a:schemeClr val="bg1"/>
                </a:solidFill>
                <a:latin typeface="Trebuchet MS" pitchFamily="34" charset="0"/>
                <a:ea typeface="Tahoma" pitchFamily="34" charset="0"/>
                <a:cs typeface="Times New Roman" pitchFamily="18" charset="0"/>
              </a:rPr>
              <a:t>9</a:t>
            </a:r>
            <a:endParaRPr lang="pl-PL" altLang="pl-PL" dirty="0">
              <a:solidFill>
                <a:schemeClr val="bg1"/>
              </a:solidFill>
              <a:latin typeface="Trebuchet MS" pitchFamily="34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4213" y="3789363"/>
            <a:ext cx="7848600" cy="785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742950" lvl="1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17538" y="1770063"/>
            <a:ext cx="7848600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23850" y="476672"/>
            <a:ext cx="882015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Targi MIPIM w Cannes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W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dniach 11-14 marca miasto Konin wzięło udział w charakterze wystawcy w targach MIPIM w Cannes. </a:t>
            </a:r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Była to 25 edycja prestiżowa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, cykliczna impreza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poświęcona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szeroko rozumianemu rynkowi nieruchomości, gromadząca uczestników z całego świata: miasta i regiony, firmy deweloperskie, inwestorów, firmy konsultingowe a także liczne grono dziennikarzy branżowych. </a:t>
            </a:r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W roku 2014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gościło na niej 1863 wystawców oraz </a:t>
            </a:r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B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lisko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20 tysięcy odwiedzających z 83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państw 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l-PL" b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720</Words>
  <Application>Microsoft Office PowerPoint</Application>
  <PresentationFormat>Pokaz na ekranie (4:3)</PresentationFormat>
  <Paragraphs>181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admin</dc:creator>
  <cp:lastModifiedBy>dg</cp:lastModifiedBy>
  <cp:revision>30</cp:revision>
  <dcterms:created xsi:type="dcterms:W3CDTF">2011-01-22T03:30:13Z</dcterms:created>
  <dcterms:modified xsi:type="dcterms:W3CDTF">2014-09-08T11:04:44Z</dcterms:modified>
</cp:coreProperties>
</file>